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73" r:id="rId2"/>
    <p:sldId id="272" r:id="rId3"/>
    <p:sldId id="274" r:id="rId4"/>
    <p:sldId id="275" r:id="rId5"/>
    <p:sldId id="256" r:id="rId6"/>
    <p:sldId id="257" r:id="rId7"/>
    <p:sldId id="258" r:id="rId8"/>
    <p:sldId id="259" r:id="rId9"/>
    <p:sldId id="260" r:id="rId10"/>
    <p:sldId id="261" r:id="rId11"/>
    <p:sldId id="262" r:id="rId12"/>
    <p:sldId id="263" r:id="rId13"/>
    <p:sldId id="271" r:id="rId14"/>
    <p:sldId id="264" r:id="rId15"/>
    <p:sldId id="265" r:id="rId16"/>
    <p:sldId id="266" r:id="rId17"/>
    <p:sldId id="267" r:id="rId18"/>
    <p:sldId id="268" r:id="rId19"/>
    <p:sldId id="269" r:id="rId20"/>
    <p:sldId id="270" r:id="rId21"/>
    <p:sldId id="301"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78" r:id="rId43"/>
    <p:sldId id="279" r:id="rId44"/>
    <p:sldId id="299" r:id="rId45"/>
    <p:sldId id="300" r:id="rId46"/>
    <p:sldId id="27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17EC3-DC76-43DB-8F13-CA291E6C79EE}" type="datetimeFigureOut">
              <a:rPr lang="en-US" smtClean="0"/>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4EE3E-E75F-4F72-9C50-C8660DCABEA1}" type="slidenum">
              <a:rPr lang="en-US" smtClean="0"/>
              <a:t>‹#›</a:t>
            </a:fld>
            <a:endParaRPr lang="en-US"/>
          </a:p>
        </p:txBody>
      </p:sp>
    </p:spTree>
    <p:extLst>
      <p:ext uri="{BB962C8B-B14F-4D97-AF65-F5344CB8AC3E}">
        <p14:creationId xmlns:p14="http://schemas.microsoft.com/office/powerpoint/2010/main" val="224474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28CC9-547D-3944-8871-5D5E5FA0F222}" type="slidenum">
              <a:rPr lang="en-US" smtClean="0"/>
              <a:t>23</a:t>
            </a:fld>
            <a:endParaRPr lang="en-US"/>
          </a:p>
        </p:txBody>
      </p:sp>
    </p:spTree>
    <p:extLst>
      <p:ext uri="{BB962C8B-B14F-4D97-AF65-F5344CB8AC3E}">
        <p14:creationId xmlns:p14="http://schemas.microsoft.com/office/powerpoint/2010/main" val="99080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a:t>
            </a:r>
            <a:r>
              <a:rPr lang="en-US" baseline="0" dirty="0" smtClean="0"/>
              <a:t> Olive Oil Fraud: 1) UC Davis Studies 2) Consumer Report 3) Spain Crack Down 4) China</a:t>
            </a:r>
          </a:p>
          <a:p>
            <a:r>
              <a:rPr lang="en-US" baseline="0" dirty="0" smtClean="0"/>
              <a:t>Tariffs: 3000% Tariff our product going into the EU; Effectively 63% of the World’s Consumption is off limits (EU)</a:t>
            </a:r>
          </a:p>
          <a:p>
            <a:r>
              <a:rPr lang="en-US" baseline="0" dirty="0" smtClean="0"/>
              <a:t>Subsidies: 70% of the world’s production (EU) receives subsidies; nearly 40% of their </a:t>
            </a:r>
            <a:r>
              <a:rPr lang="en-US" baseline="0" smtClean="0"/>
              <a:t>production value; $1.3 B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C28CC9-547D-3944-8871-5D5E5FA0F222}" type="slidenum">
              <a:rPr lang="en-US" smtClean="0"/>
              <a:t>27</a:t>
            </a:fld>
            <a:endParaRPr lang="en-US"/>
          </a:p>
        </p:txBody>
      </p:sp>
    </p:spTree>
    <p:extLst>
      <p:ext uri="{BB962C8B-B14F-4D97-AF65-F5344CB8AC3E}">
        <p14:creationId xmlns:p14="http://schemas.microsoft.com/office/powerpoint/2010/main" val="17699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75D2A6E-B284-4998-AC41-91EB13133284}" type="datetimeFigureOut">
              <a:rPr lang="en-US" smtClean="0"/>
              <a:t>5/10/2013</a:t>
            </a:fld>
            <a:endParaRPr lang="en-US"/>
          </a:p>
        </p:txBody>
      </p:sp>
      <p:sp>
        <p:nvSpPr>
          <p:cNvPr id="16" name="Slide Number Placeholder 15"/>
          <p:cNvSpPr>
            <a:spLocks noGrp="1"/>
          </p:cNvSpPr>
          <p:nvPr>
            <p:ph type="sldNum" sz="quarter" idx="11"/>
          </p:nvPr>
        </p:nvSpPr>
        <p:spPr/>
        <p:txBody>
          <a:bodyPr/>
          <a:lstStyle/>
          <a:p>
            <a:fld id="{AF383576-8E05-419F-A4DF-5B81374305C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5D2A6E-B284-4998-AC41-91EB13133284}"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3576-8E05-419F-A4DF-5B81374305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5D2A6E-B284-4998-AC41-91EB13133284}"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3576-8E05-419F-A4DF-5B81374305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75D2A6E-B284-4998-AC41-91EB13133284}" type="datetimeFigureOut">
              <a:rPr lang="en-US" smtClean="0"/>
              <a:t>5/10/2013</a:t>
            </a:fld>
            <a:endParaRPr lang="en-US"/>
          </a:p>
        </p:txBody>
      </p:sp>
      <p:sp>
        <p:nvSpPr>
          <p:cNvPr id="15" name="Slide Number Placeholder 14"/>
          <p:cNvSpPr>
            <a:spLocks noGrp="1"/>
          </p:cNvSpPr>
          <p:nvPr>
            <p:ph type="sldNum" sz="quarter" idx="15"/>
          </p:nvPr>
        </p:nvSpPr>
        <p:spPr/>
        <p:txBody>
          <a:bodyPr/>
          <a:lstStyle>
            <a:lvl1pPr algn="ctr">
              <a:defRPr/>
            </a:lvl1pPr>
          </a:lstStyle>
          <a:p>
            <a:fld id="{AF383576-8E05-419F-A4DF-5B81374305C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5D2A6E-B284-4998-AC41-91EB13133284}"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83576-8E05-419F-A4DF-5B81374305C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5D2A6E-B284-4998-AC41-91EB13133284}"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83576-8E05-419F-A4DF-5B81374305C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F383576-8E05-419F-A4DF-5B81374305C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75D2A6E-B284-4998-AC41-91EB13133284}" type="datetimeFigureOut">
              <a:rPr lang="en-US" smtClean="0"/>
              <a:t>5/10/2013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5D2A6E-B284-4998-AC41-91EB13133284}"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83576-8E05-419F-A4DF-5B81374305C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D2A6E-B284-4998-AC41-91EB13133284}"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83576-8E05-419F-A4DF-5B81374305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75D2A6E-B284-4998-AC41-91EB13133284}" type="datetimeFigureOut">
              <a:rPr lang="en-US" smtClean="0"/>
              <a:t>5/10/2013</a:t>
            </a:fld>
            <a:endParaRPr lang="en-US"/>
          </a:p>
        </p:txBody>
      </p:sp>
      <p:sp>
        <p:nvSpPr>
          <p:cNvPr id="9" name="Slide Number Placeholder 8"/>
          <p:cNvSpPr>
            <a:spLocks noGrp="1"/>
          </p:cNvSpPr>
          <p:nvPr>
            <p:ph type="sldNum" sz="quarter" idx="15"/>
          </p:nvPr>
        </p:nvSpPr>
        <p:spPr/>
        <p:txBody>
          <a:bodyPr/>
          <a:lstStyle/>
          <a:p>
            <a:fld id="{AF383576-8E05-419F-A4DF-5B81374305C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75D2A6E-B284-4998-AC41-91EB13133284}" type="datetimeFigureOut">
              <a:rPr lang="en-US" smtClean="0"/>
              <a:t>5/10/2013</a:t>
            </a:fld>
            <a:endParaRPr lang="en-US"/>
          </a:p>
        </p:txBody>
      </p:sp>
      <p:sp>
        <p:nvSpPr>
          <p:cNvPr id="9" name="Slide Number Placeholder 8"/>
          <p:cNvSpPr>
            <a:spLocks noGrp="1"/>
          </p:cNvSpPr>
          <p:nvPr>
            <p:ph type="sldNum" sz="quarter" idx="11"/>
          </p:nvPr>
        </p:nvSpPr>
        <p:spPr/>
        <p:txBody>
          <a:bodyPr/>
          <a:lstStyle/>
          <a:p>
            <a:fld id="{AF383576-8E05-419F-A4DF-5B81374305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75D2A6E-B284-4998-AC41-91EB13133284}" type="datetimeFigureOut">
              <a:rPr lang="en-US" smtClean="0"/>
              <a:t>5/10/2013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F383576-8E05-419F-A4DF-5B81374305C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liveoiltimes.com/olive-oil-business/asi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oliveoiltimes.com/olive-oil-busines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Welcome</a:t>
            </a:r>
            <a:endParaRPr lang="en-US" sz="6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9800" y="1905000"/>
            <a:ext cx="4953000" cy="3295792"/>
          </a:xfrm>
          <a:ln w="28575">
            <a:solidFill>
              <a:schemeClr val="tx1"/>
            </a:solidFill>
          </a:ln>
        </p:spPr>
      </p:pic>
    </p:spTree>
    <p:extLst>
      <p:ext uri="{BB962C8B-B14F-4D97-AF65-F5344CB8AC3E}">
        <p14:creationId xmlns:p14="http://schemas.microsoft.com/office/powerpoint/2010/main" val="91566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stretch>
            <a:fillRect/>
          </a:stretch>
        </p:blipFill>
        <p:spPr>
          <a:xfrm>
            <a:off x="1014664" y="832584"/>
            <a:ext cx="7086127" cy="5303520"/>
          </a:xfrm>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idx="1"/>
          </p:nvPr>
        </p:nvPicPr>
        <p:blipFill>
          <a:blip r:embed="rId2" cstate="print"/>
          <a:stretch>
            <a:fillRect/>
          </a:stretch>
        </p:blipFill>
        <p:spPr>
          <a:xfrm rot="16200000">
            <a:off x="1704977" y="1190625"/>
            <a:ext cx="5867397" cy="4400548"/>
          </a:xfr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cstate="print"/>
          <a:stretch>
            <a:fillRect/>
          </a:stretch>
        </p:blipFill>
        <p:spPr>
          <a:xfrm>
            <a:off x="1026696" y="832584"/>
            <a:ext cx="7080581" cy="5303520"/>
          </a:xfrm>
          <a:ln w="3810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60400"/>
            <a:ext cx="7924800" cy="5283200"/>
          </a:xfrm>
          <a:prstGeom prst="rect">
            <a:avLst/>
          </a:prstGeom>
          <a:ln w="28575">
            <a:solidFill>
              <a:schemeClr val="tx1"/>
            </a:solidFill>
          </a:ln>
        </p:spPr>
      </p:pic>
    </p:spTree>
    <p:extLst>
      <p:ext uri="{BB962C8B-B14F-4D97-AF65-F5344CB8AC3E}">
        <p14:creationId xmlns:p14="http://schemas.microsoft.com/office/powerpoint/2010/main" val="102522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cstate="print"/>
          <a:stretch>
            <a:fillRect/>
          </a:stretch>
        </p:blipFill>
        <p:spPr>
          <a:xfrm>
            <a:off x="1014664" y="826168"/>
            <a:ext cx="7086127" cy="5303520"/>
          </a:xfrm>
          <a:ln w="3810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cstate="print"/>
          <a:stretch>
            <a:fillRect/>
          </a:stretch>
        </p:blipFill>
        <p:spPr>
          <a:xfrm>
            <a:off x="1014664" y="826168"/>
            <a:ext cx="7086127" cy="5303520"/>
          </a:xfrm>
          <a:ln w="38100">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cstate="print"/>
          <a:stretch>
            <a:fillRect/>
          </a:stretch>
        </p:blipFill>
        <p:spPr>
          <a:xfrm>
            <a:off x="1014664" y="826168"/>
            <a:ext cx="7086127" cy="5303520"/>
          </a:xfrm>
          <a:ln w="381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cstate="print"/>
          <a:stretch>
            <a:fillRect/>
          </a:stretch>
        </p:blipFill>
        <p:spPr>
          <a:xfrm>
            <a:off x="1015137" y="826168"/>
            <a:ext cx="7086127" cy="5303520"/>
          </a:xfrm>
          <a:ln w="38100">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cstate="print"/>
          <a:stretch>
            <a:fillRect/>
          </a:stretch>
        </p:blipFill>
        <p:spPr>
          <a:xfrm>
            <a:off x="1018672" y="820552"/>
            <a:ext cx="7086127" cy="5303520"/>
          </a:xfrm>
          <a:ln w="38100">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cstate="print"/>
          <a:stretch>
            <a:fillRect/>
          </a:stretch>
        </p:blipFill>
        <p:spPr>
          <a:xfrm>
            <a:off x="1029904" y="826168"/>
            <a:ext cx="7071360" cy="5303520"/>
          </a:xfrm>
          <a:ln w="3810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Update</a:t>
            </a:r>
            <a:endParaRPr lang="en-US" sz="6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361" r="14398"/>
          <a:stretch/>
        </p:blipFill>
        <p:spPr>
          <a:xfrm>
            <a:off x="685800" y="1600199"/>
            <a:ext cx="3267989" cy="4295775"/>
          </a:xfrm>
          <a:prstGeom prst="rect">
            <a:avLst/>
          </a:prstGeom>
          <a:ln w="31750">
            <a:solidFill>
              <a:schemeClr val="tx1"/>
            </a:solid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96" r="28877"/>
          <a:stretch/>
        </p:blipFill>
        <p:spPr bwMode="auto">
          <a:xfrm>
            <a:off x="4419600" y="1600199"/>
            <a:ext cx="4083288" cy="4343401"/>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449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3200" b="1" dirty="0" smtClean="0"/>
              <a:t>Don Mueller</a:t>
            </a:r>
          </a:p>
          <a:p>
            <a:pPr algn="ctr">
              <a:buNone/>
            </a:pPr>
            <a:r>
              <a:rPr lang="en-US" sz="3200" b="1" dirty="0" smtClean="0"/>
              <a:t>Green Gate Olive Grove</a:t>
            </a:r>
          </a:p>
          <a:p>
            <a:pPr algn="ctr">
              <a:buNone/>
            </a:pPr>
            <a:r>
              <a:rPr lang="en-US" sz="3200" b="1" dirty="0" smtClean="0"/>
              <a:t>Panama City, FL</a:t>
            </a:r>
          </a:p>
          <a:p>
            <a:pPr algn="ctr">
              <a:buNone/>
            </a:pPr>
            <a:endParaRPr lang="en-US" sz="3200" b="1" dirty="0" smtClean="0"/>
          </a:p>
          <a:p>
            <a:pPr algn="ctr">
              <a:buNone/>
            </a:pPr>
            <a:r>
              <a:rPr lang="en-US" sz="3200" b="1" dirty="0" smtClean="0"/>
              <a:t> (850) 763-6355 </a:t>
            </a:r>
          </a:p>
          <a:p>
            <a:pPr algn="ctr">
              <a:buNone/>
            </a:pPr>
            <a:r>
              <a:rPr lang="en-US" sz="3200" b="1" dirty="0" smtClean="0"/>
              <a:t>info@greengateolivegrove.com</a:t>
            </a:r>
          </a:p>
          <a:p>
            <a:pPr algn="ctr">
              <a:buNone/>
            </a:pPr>
            <a:endParaRPr lang="en-US" sz="3200" b="1" dirty="0" smtClean="0"/>
          </a:p>
          <a:p>
            <a:pPr algn="ctr">
              <a:buNone/>
            </a:pPr>
            <a:r>
              <a:rPr lang="en-US" sz="3200" b="1" dirty="0" smtClean="0"/>
              <a:t>www.greengateolivegrove.com</a:t>
            </a:r>
          </a:p>
          <a:p>
            <a:pPr>
              <a:buNone/>
            </a:pP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3200400"/>
          </a:xfrm>
        </p:spPr>
        <p:txBody>
          <a:bodyPr>
            <a:noAutofit/>
          </a:bodyPr>
          <a:lstStyle/>
          <a:p>
            <a:pPr algn="ctr"/>
            <a:r>
              <a:rPr lang="en-US" sz="6600" dirty="0" smtClean="0"/>
              <a:t>Networking Break </a:t>
            </a:r>
            <a:br>
              <a:rPr lang="en-US" sz="6600" dirty="0" smtClean="0"/>
            </a:br>
            <a:r>
              <a:rPr lang="en-US" sz="5400" dirty="0" smtClean="0"/>
              <a:t>and</a:t>
            </a:r>
            <a:r>
              <a:rPr lang="en-US" sz="6600" dirty="0" smtClean="0"/>
              <a:t> </a:t>
            </a:r>
            <a:br>
              <a:rPr lang="en-US" sz="6600" dirty="0" smtClean="0"/>
            </a:br>
            <a:r>
              <a:rPr lang="en-US" sz="6600" dirty="0" smtClean="0"/>
              <a:t>Exhibits</a:t>
            </a:r>
            <a:endParaRPr lang="en-US" sz="6600" dirty="0"/>
          </a:p>
        </p:txBody>
      </p:sp>
      <p:sp>
        <p:nvSpPr>
          <p:cNvPr id="4" name="TextBox 3"/>
          <p:cNvSpPr txBox="1"/>
          <p:nvPr/>
        </p:nvSpPr>
        <p:spPr>
          <a:xfrm>
            <a:off x="152400" y="3505200"/>
            <a:ext cx="8763000" cy="1077218"/>
          </a:xfrm>
          <a:prstGeom prst="rect">
            <a:avLst/>
          </a:prstGeom>
          <a:noFill/>
        </p:spPr>
        <p:txBody>
          <a:bodyPr wrap="square" rtlCol="0">
            <a:spAutoFit/>
          </a:bodyPr>
          <a:lstStyle/>
          <a:p>
            <a:pPr algn="ctr"/>
            <a:r>
              <a:rPr lang="en-US" sz="3200" dirty="0" smtClean="0"/>
              <a:t>Sponsored by </a:t>
            </a:r>
          </a:p>
          <a:p>
            <a:pPr algn="ctr"/>
            <a:r>
              <a:rPr lang="en-US" sz="3200" dirty="0" smtClean="0"/>
              <a:t>Georgia Department of Economic Development</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648200"/>
            <a:ext cx="1828800" cy="1746791"/>
          </a:xfrm>
          <a:prstGeom prst="rect">
            <a:avLst/>
          </a:prstGeom>
        </p:spPr>
      </p:pic>
    </p:spTree>
    <p:extLst>
      <p:ext uri="{BB962C8B-B14F-4D97-AF65-F5344CB8AC3E}">
        <p14:creationId xmlns:p14="http://schemas.microsoft.com/office/powerpoint/2010/main" val="4239244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Keynote Speaker</a:t>
            </a:r>
            <a:endParaRPr lang="en-US" sz="6600" dirty="0"/>
          </a:p>
        </p:txBody>
      </p:sp>
      <p:pic>
        <p:nvPicPr>
          <p:cNvPr id="1026" name="Picture 2" descr="kimberly Hou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11488"/>
            <a:ext cx="2474912" cy="2474912"/>
          </a:xfrm>
          <a:prstGeom prst="rect">
            <a:avLst/>
          </a:prstGeom>
          <a:noFill/>
          <a:ln w="31750"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Box 2"/>
          <p:cNvSpPr txBox="1"/>
          <p:nvPr/>
        </p:nvSpPr>
        <p:spPr>
          <a:xfrm>
            <a:off x="3810000" y="2931855"/>
            <a:ext cx="4495800" cy="2554545"/>
          </a:xfrm>
          <a:prstGeom prst="rect">
            <a:avLst/>
          </a:prstGeom>
          <a:noFill/>
        </p:spPr>
        <p:txBody>
          <a:bodyPr wrap="square" rtlCol="0">
            <a:spAutoFit/>
          </a:bodyPr>
          <a:lstStyle/>
          <a:p>
            <a:pPr algn="ctr"/>
            <a:r>
              <a:rPr lang="en-US" sz="3200" dirty="0"/>
              <a:t>Director of Government and Industry Relations </a:t>
            </a:r>
            <a:r>
              <a:rPr lang="en-US" sz="3200" dirty="0" smtClean="0"/>
              <a:t>American </a:t>
            </a:r>
            <a:r>
              <a:rPr lang="en-US" sz="3200" dirty="0"/>
              <a:t>Olive Oil Producers Association (AOOPA</a:t>
            </a:r>
            <a:r>
              <a:rPr lang="en-US" sz="3200" dirty="0" smtClean="0"/>
              <a:t>)</a:t>
            </a:r>
            <a:endParaRPr lang="en-US" sz="3200" dirty="0"/>
          </a:p>
        </p:txBody>
      </p:sp>
      <p:sp>
        <p:nvSpPr>
          <p:cNvPr id="4" name="TextBox 3"/>
          <p:cNvSpPr txBox="1"/>
          <p:nvPr/>
        </p:nvSpPr>
        <p:spPr>
          <a:xfrm>
            <a:off x="609600" y="1600200"/>
            <a:ext cx="7696200" cy="830997"/>
          </a:xfrm>
          <a:prstGeom prst="rect">
            <a:avLst/>
          </a:prstGeom>
          <a:noFill/>
        </p:spPr>
        <p:txBody>
          <a:bodyPr wrap="square" rtlCol="0">
            <a:spAutoFit/>
          </a:bodyPr>
          <a:lstStyle/>
          <a:p>
            <a:pPr algn="ctr"/>
            <a:r>
              <a:rPr lang="en-US" sz="4800" dirty="0"/>
              <a:t>Kimberly </a:t>
            </a:r>
            <a:r>
              <a:rPr lang="en-US" sz="4800" dirty="0" err="1"/>
              <a:t>Houlding</a:t>
            </a:r>
            <a:endParaRPr lang="en-US" sz="4800" dirty="0"/>
          </a:p>
        </p:txBody>
      </p:sp>
    </p:spTree>
    <p:extLst>
      <p:ext uri="{BB962C8B-B14F-4D97-AF65-F5344CB8AC3E}">
        <p14:creationId xmlns:p14="http://schemas.microsoft.com/office/powerpoint/2010/main" val="367555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1326" y="0"/>
            <a:ext cx="5682673" cy="3506162"/>
          </a:xfrm>
          <a:solidFill>
            <a:schemeClr val="accent1"/>
          </a:solidFill>
        </p:spPr>
        <p:txBody>
          <a:bodyPr anchor="ctr"/>
          <a:lstStyle/>
          <a:p>
            <a:pPr algn="ctr"/>
            <a:r>
              <a:rPr lang="en-US" dirty="0" smtClean="0">
                <a:solidFill>
                  <a:schemeClr val="tx1"/>
                </a:solidFill>
                <a:effectLst/>
                <a:latin typeface="Book Antiqua" pitchFamily="18" charset="0"/>
              </a:rPr>
              <a:t>The Future of the Domestic Olive Oil Industry</a:t>
            </a:r>
            <a:endParaRPr lang="en-US" dirty="0">
              <a:solidFill>
                <a:schemeClr val="tx1"/>
              </a:solidFill>
              <a:effectLst/>
              <a:latin typeface="Book Antiqua" pitchFamily="18" charset="0"/>
            </a:endParaRPr>
          </a:p>
        </p:txBody>
      </p:sp>
      <p:sp>
        <p:nvSpPr>
          <p:cNvPr id="3" name="Subtitle 2"/>
          <p:cNvSpPr>
            <a:spLocks noGrp="1"/>
          </p:cNvSpPr>
          <p:nvPr>
            <p:ph type="subTitle" idx="1"/>
          </p:nvPr>
        </p:nvSpPr>
        <p:spPr>
          <a:xfrm>
            <a:off x="4169064" y="3505200"/>
            <a:ext cx="4974936" cy="1752600"/>
          </a:xfrm>
          <a:solidFill>
            <a:schemeClr val="accent1"/>
          </a:solidFill>
        </p:spPr>
        <p:txBody>
          <a:bodyPr/>
          <a:lstStyle/>
          <a:p>
            <a:pPr algn="ctr"/>
            <a:r>
              <a:rPr lang="en-US" dirty="0" smtClean="0">
                <a:solidFill>
                  <a:schemeClr val="tx1"/>
                </a:solidFill>
                <a:latin typeface="Book Antiqua" pitchFamily="18" charset="0"/>
              </a:rPr>
              <a:t>By </a:t>
            </a:r>
          </a:p>
          <a:p>
            <a:pPr algn="ctr"/>
            <a:r>
              <a:rPr lang="en-US" dirty="0" smtClean="0">
                <a:solidFill>
                  <a:schemeClr val="tx1"/>
                </a:solidFill>
                <a:latin typeface="Book Antiqua" pitchFamily="18" charset="0"/>
              </a:rPr>
              <a:t>Kimberly </a:t>
            </a:r>
            <a:r>
              <a:rPr lang="en-US" dirty="0" err="1" smtClean="0">
                <a:solidFill>
                  <a:schemeClr val="tx1"/>
                </a:solidFill>
                <a:latin typeface="Book Antiqua" pitchFamily="18" charset="0"/>
              </a:rPr>
              <a:t>Houlding</a:t>
            </a:r>
            <a:r>
              <a:rPr lang="en-US" dirty="0" smtClean="0">
                <a:solidFill>
                  <a:schemeClr val="tx1"/>
                </a:solidFill>
                <a:latin typeface="Book Antiqua" pitchFamily="18" charset="0"/>
              </a:rPr>
              <a:t> </a:t>
            </a:r>
          </a:p>
          <a:p>
            <a:pPr algn="ctr"/>
            <a:r>
              <a:rPr lang="en-US" sz="2400" dirty="0" smtClean="0">
                <a:solidFill>
                  <a:schemeClr val="tx1"/>
                </a:solidFill>
                <a:latin typeface="Book Antiqua" pitchFamily="18" charset="0"/>
              </a:rPr>
              <a:t>American Olive Oil Producers Association </a:t>
            </a:r>
            <a:endParaRPr lang="en-US" sz="2400" dirty="0">
              <a:solidFill>
                <a:schemeClr val="tx1"/>
              </a:solidFill>
              <a:latin typeface="Book Antiqua"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54400" cy="518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138055"/>
            <a:ext cx="2187864" cy="3281796"/>
          </a:xfrm>
          <a:prstGeom prst="rect">
            <a:avLst/>
          </a:prstGeom>
        </p:spPr>
      </p:pic>
    </p:spTree>
    <p:extLst>
      <p:ext uri="{BB962C8B-B14F-4D97-AF65-F5344CB8AC3E}">
        <p14:creationId xmlns:p14="http://schemas.microsoft.com/office/powerpoint/2010/main" val="2002959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5334000"/>
            <a:ext cx="6096000" cy="1447800"/>
          </a:xfrm>
        </p:spPr>
        <p:txBody>
          <a:bodyPr>
            <a:normAutofit fontScale="92500" lnSpcReduction="10000"/>
          </a:bodyPr>
          <a:lstStyle/>
          <a:p>
            <a:pPr marL="109728" indent="0">
              <a:buNone/>
            </a:pPr>
            <a:r>
              <a:rPr lang="en-US" sz="1200" b="1" u="sng" dirty="0" smtClean="0"/>
              <a:t>Additional Olive Oil Production</a:t>
            </a:r>
          </a:p>
          <a:p>
            <a:pPr>
              <a:buFont typeface="Arial"/>
              <a:buChar char="•"/>
            </a:pPr>
            <a:r>
              <a:rPr lang="en-US" sz="1200" dirty="0" smtClean="0"/>
              <a:t>Arizona has more than 1,800 acres of olive trees for oil production and a milling facility</a:t>
            </a:r>
          </a:p>
          <a:p>
            <a:pPr>
              <a:buFont typeface="Arial"/>
              <a:buChar char="•"/>
            </a:pPr>
            <a:r>
              <a:rPr lang="en-US" sz="1200" dirty="0" smtClean="0"/>
              <a:t>Maui has several 1,000 trees planted and has 50-75 growers</a:t>
            </a:r>
          </a:p>
          <a:p>
            <a:pPr>
              <a:buFont typeface="Arial"/>
              <a:buChar char="•"/>
            </a:pPr>
            <a:r>
              <a:rPr lang="en-US" sz="1200" dirty="0" smtClean="0"/>
              <a:t>There is limited plantings on Oahu</a:t>
            </a:r>
          </a:p>
          <a:p>
            <a:pPr>
              <a:buFont typeface="Arial"/>
              <a:buChar char="•"/>
            </a:pPr>
            <a:r>
              <a:rPr lang="en-US" sz="1200" dirty="0" smtClean="0"/>
              <a:t>Maui’s first milling facility is being developed this year</a:t>
            </a:r>
          </a:p>
          <a:p>
            <a:pPr>
              <a:buFont typeface="Arial"/>
              <a:buChar char="•"/>
            </a:pPr>
            <a:r>
              <a:rPr lang="en-US" sz="1200" dirty="0" smtClean="0"/>
              <a:t>University of Hawaii is conducting crop trials at their research station</a:t>
            </a:r>
          </a:p>
          <a:p>
            <a:pPr marL="109728" indent="0">
              <a:buNone/>
            </a:pPr>
            <a:endParaRPr lang="en-US" sz="1000" dirty="0" smtClean="0"/>
          </a:p>
          <a:p>
            <a:pPr marL="109728" indent="0">
              <a:buNone/>
            </a:pPr>
            <a:endParaRPr lang="en-US" sz="1000" dirty="0"/>
          </a:p>
          <a:p>
            <a:pPr marL="109728" indent="0">
              <a:buNone/>
            </a:pPr>
            <a:endParaRPr lang="en-US" sz="1000" dirty="0" smtClean="0"/>
          </a:p>
          <a:p>
            <a:pPr marL="109728" indent="0">
              <a:buNone/>
            </a:pPr>
            <a:endParaRPr lang="en-US" sz="1000" dirty="0"/>
          </a:p>
        </p:txBody>
      </p:sp>
      <p:sp>
        <p:nvSpPr>
          <p:cNvPr id="3" name="Title 2"/>
          <p:cNvSpPr>
            <a:spLocks noGrp="1"/>
          </p:cNvSpPr>
          <p:nvPr>
            <p:ph type="title"/>
          </p:nvPr>
        </p:nvSpPr>
        <p:spPr>
          <a:xfrm>
            <a:off x="304800" y="152400"/>
            <a:ext cx="8229600" cy="1143000"/>
          </a:xfrm>
        </p:spPr>
        <p:txBody>
          <a:bodyPr/>
          <a:lstStyle/>
          <a:p>
            <a:r>
              <a:rPr lang="en-US" dirty="0" smtClean="0"/>
              <a:t>U.S. OLIVE OIL INDUSTRY</a:t>
            </a:r>
            <a:endParaRPr lang="en-US" dirty="0"/>
          </a:p>
        </p:txBody>
      </p:sp>
      <p:graphicFrame>
        <p:nvGraphicFramePr>
          <p:cNvPr id="5" name="Table 4"/>
          <p:cNvGraphicFramePr>
            <a:graphicFrameLocks noGrp="1"/>
          </p:cNvGraphicFramePr>
          <p:nvPr/>
        </p:nvGraphicFramePr>
        <p:xfrm>
          <a:off x="1524000" y="13970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69318231"/>
              </p:ext>
            </p:extLst>
          </p:nvPr>
        </p:nvGraphicFramePr>
        <p:xfrm>
          <a:off x="-1" y="1143000"/>
          <a:ext cx="9155180" cy="4114800"/>
        </p:xfrm>
        <a:graphic>
          <a:graphicData uri="http://schemas.openxmlformats.org/drawingml/2006/table">
            <a:tbl>
              <a:tblPr firstRow="1" bandRow="1">
                <a:tableStyleId>{5C22544A-7EE6-4342-B048-85BDC9FD1C3A}</a:tableStyleId>
              </a:tblPr>
              <a:tblGrid>
                <a:gridCol w="2288795"/>
                <a:gridCol w="2288795"/>
                <a:gridCol w="2288795"/>
                <a:gridCol w="2288795"/>
              </a:tblGrid>
              <a:tr h="600724">
                <a:tc>
                  <a:txBody>
                    <a:bodyPr/>
                    <a:lstStyle/>
                    <a:p>
                      <a:pPr algn="ctr"/>
                      <a:r>
                        <a:rPr lang="en-US" dirty="0" smtClean="0"/>
                        <a:t>California</a:t>
                      </a:r>
                      <a:endParaRPr lang="en-US" dirty="0"/>
                    </a:p>
                  </a:txBody>
                  <a:tcPr/>
                </a:tc>
                <a:tc>
                  <a:txBody>
                    <a:bodyPr/>
                    <a:lstStyle/>
                    <a:p>
                      <a:pPr algn="ctr"/>
                      <a:r>
                        <a:rPr lang="en-US" dirty="0" smtClean="0"/>
                        <a:t>Texas </a:t>
                      </a:r>
                      <a:endParaRPr lang="en-US" dirty="0"/>
                    </a:p>
                  </a:txBody>
                  <a:tcPr/>
                </a:tc>
                <a:tc>
                  <a:txBody>
                    <a:bodyPr/>
                    <a:lstStyle/>
                    <a:p>
                      <a:pPr algn="ctr"/>
                      <a:r>
                        <a:rPr lang="en-US" dirty="0" smtClean="0"/>
                        <a:t>Georgia </a:t>
                      </a:r>
                      <a:endParaRPr lang="en-US" dirty="0"/>
                    </a:p>
                  </a:txBody>
                  <a:tcPr/>
                </a:tc>
                <a:tc>
                  <a:txBody>
                    <a:bodyPr/>
                    <a:lstStyle/>
                    <a:p>
                      <a:pPr algn="ctr"/>
                      <a:r>
                        <a:rPr lang="en-US" dirty="0" smtClean="0"/>
                        <a:t>Florida</a:t>
                      </a:r>
                      <a:endParaRPr lang="en-US" dirty="0"/>
                    </a:p>
                  </a:txBody>
                  <a:tcPr/>
                </a:tc>
              </a:tr>
              <a:tr h="3514076">
                <a:tc>
                  <a:txBody>
                    <a:bodyPr/>
                    <a:lstStyle/>
                    <a:p>
                      <a:pPr marL="285750" indent="-285750" algn="l">
                        <a:buFont typeface="Arial"/>
                        <a:buChar char="•"/>
                      </a:pPr>
                      <a:r>
                        <a:rPr lang="en-US" sz="1400" dirty="0" smtClean="0"/>
                        <a:t>More</a:t>
                      </a:r>
                      <a:r>
                        <a:rPr lang="en-US" sz="1400" baseline="0" dirty="0" smtClean="0"/>
                        <a:t> than 30,000 planted acres</a:t>
                      </a:r>
                    </a:p>
                    <a:p>
                      <a:pPr marL="285750" indent="-285750" algn="l">
                        <a:buFont typeface="Arial"/>
                        <a:buChar char="•"/>
                      </a:pPr>
                      <a:endParaRPr lang="en-US" sz="1400" baseline="0" dirty="0" smtClean="0"/>
                    </a:p>
                    <a:p>
                      <a:pPr marL="285750" indent="-285750" algn="l">
                        <a:buFont typeface="Arial"/>
                        <a:buChar char="•"/>
                      </a:pPr>
                      <a:r>
                        <a:rPr lang="en-US" sz="1400" baseline="0" dirty="0" smtClean="0"/>
                        <a:t>Acreage expected to expand 10% annually </a:t>
                      </a:r>
                    </a:p>
                    <a:p>
                      <a:pPr marL="0" indent="0" algn="l">
                        <a:buFont typeface="Arial"/>
                        <a:buNone/>
                      </a:pPr>
                      <a:endParaRPr lang="en-US" sz="1400" baseline="0" dirty="0" smtClean="0"/>
                    </a:p>
                    <a:p>
                      <a:pPr marL="285750" indent="-285750" algn="l">
                        <a:buFont typeface="Arial"/>
                        <a:buChar char="•"/>
                      </a:pPr>
                      <a:r>
                        <a:rPr lang="en-US" sz="1400" baseline="0" dirty="0" smtClean="0"/>
                        <a:t>Approximately 40 mills</a:t>
                      </a:r>
                    </a:p>
                    <a:p>
                      <a:pPr marL="0" indent="0" algn="l">
                        <a:buFont typeface="Arial"/>
                        <a:buNone/>
                      </a:pPr>
                      <a:endParaRPr lang="en-US" sz="140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t>2.5m gallons of olive oil produced</a:t>
                      </a:r>
                    </a:p>
                    <a:p>
                      <a:pPr marL="0" indent="0" algn="l">
                        <a:buFont typeface="Arial"/>
                        <a:buNone/>
                      </a:pPr>
                      <a:endParaRPr lang="en-US" sz="1400" dirty="0"/>
                    </a:p>
                  </a:txBody>
                  <a:tcPr/>
                </a:tc>
                <a:tc>
                  <a:txBody>
                    <a:bodyPr/>
                    <a:lstStyle/>
                    <a:p>
                      <a:pPr marL="285750" indent="-285750">
                        <a:buFont typeface="Arial"/>
                        <a:buChar char="•"/>
                      </a:pPr>
                      <a:r>
                        <a:rPr lang="en-US" sz="1400" dirty="0" smtClean="0"/>
                        <a:t>Approximately 2,5</a:t>
                      </a:r>
                      <a:r>
                        <a:rPr lang="en-US" sz="1400" baseline="0" dirty="0" smtClean="0"/>
                        <a:t>00 planted acres</a:t>
                      </a:r>
                    </a:p>
                    <a:p>
                      <a:pPr marL="285750" indent="-285750">
                        <a:buFont typeface="Arial"/>
                        <a:buChar char="•"/>
                      </a:pPr>
                      <a:endParaRPr lang="en-US" sz="1400" baseline="0" dirty="0" smtClean="0"/>
                    </a:p>
                    <a:p>
                      <a:pPr marL="285750" indent="-285750">
                        <a:buFont typeface="Arial"/>
                        <a:buChar char="•"/>
                      </a:pPr>
                      <a:r>
                        <a:rPr lang="en-US" sz="1400" baseline="0" dirty="0" smtClean="0"/>
                        <a:t>Acreage expected to double next 12 months</a:t>
                      </a:r>
                    </a:p>
                    <a:p>
                      <a:pPr marL="285750" indent="-285750">
                        <a:buFont typeface="Arial"/>
                        <a:buChar char="•"/>
                      </a:pPr>
                      <a:endParaRPr lang="en-US" sz="1400" baseline="0" dirty="0" smtClean="0"/>
                    </a:p>
                    <a:p>
                      <a:pPr marL="285750" indent="-285750">
                        <a:buFont typeface="Arial"/>
                        <a:buChar char="•"/>
                      </a:pPr>
                      <a:r>
                        <a:rPr lang="en-US" sz="1400" baseline="0" dirty="0" smtClean="0"/>
                        <a:t>4 mills with a new mill planned to be developed in 2014</a:t>
                      </a:r>
                      <a:endParaRPr lang="en-US" sz="1400" dirty="0"/>
                    </a:p>
                  </a:txBody>
                  <a:tcPr/>
                </a:tc>
                <a:tc>
                  <a:txBody>
                    <a:bodyPr/>
                    <a:lstStyle/>
                    <a:p>
                      <a:pPr marL="285750" indent="-285750">
                        <a:buFont typeface="Arial"/>
                        <a:buChar char="•"/>
                      </a:pPr>
                      <a:r>
                        <a:rPr lang="en-US" sz="1400" dirty="0" smtClean="0"/>
                        <a:t>More</a:t>
                      </a:r>
                      <a:r>
                        <a:rPr lang="en-US" sz="1400" baseline="0" dirty="0" smtClean="0"/>
                        <a:t> than 250 planted acres</a:t>
                      </a:r>
                    </a:p>
                    <a:p>
                      <a:pPr marL="285750" indent="-285750">
                        <a:buFont typeface="Arial"/>
                        <a:buChar char="•"/>
                      </a:pPr>
                      <a:endParaRPr lang="en-US" sz="1400" baseline="0" dirty="0" smtClean="0"/>
                    </a:p>
                    <a:p>
                      <a:pPr marL="285750" indent="-285750">
                        <a:buFont typeface="Arial"/>
                        <a:buChar char="•"/>
                      </a:pPr>
                      <a:r>
                        <a:rPr lang="en-US" sz="1400" dirty="0" smtClean="0"/>
                        <a:t>Acreage</a:t>
                      </a:r>
                      <a:r>
                        <a:rPr lang="en-US" sz="1400" baseline="0" dirty="0" smtClean="0"/>
                        <a:t> expected to double in the next 12 months</a:t>
                      </a:r>
                    </a:p>
                    <a:p>
                      <a:pPr marL="285750" indent="-285750">
                        <a:buFont typeface="Arial"/>
                        <a:buChar char="•"/>
                      </a:pPr>
                      <a:endParaRPr lang="en-US" sz="140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t>Produced the first EVOO on the east coast</a:t>
                      </a:r>
                      <a:r>
                        <a:rPr lang="en-US" sz="1400" baseline="0" dirty="0" smtClean="0"/>
                        <a:t> in over 100 years in 2011</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40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t>New commercial mill and storage facility under construction </a:t>
                      </a:r>
                    </a:p>
                  </a:txBody>
                  <a:tcPr/>
                </a:tc>
                <a:tc>
                  <a:txBody>
                    <a:bodyPr/>
                    <a:lstStyle/>
                    <a:p>
                      <a:pPr marL="285750" indent="-285750">
                        <a:buFont typeface="Arial"/>
                        <a:buChar char="•"/>
                      </a:pPr>
                      <a:r>
                        <a:rPr lang="en-US" sz="1400" dirty="0" smtClean="0"/>
                        <a:t>Approximately</a:t>
                      </a:r>
                      <a:r>
                        <a:rPr lang="en-US" sz="1400" baseline="0" dirty="0" smtClean="0"/>
                        <a:t> 100 </a:t>
                      </a:r>
                      <a:r>
                        <a:rPr lang="en-US" sz="1400" dirty="0" smtClean="0"/>
                        <a:t>planted</a:t>
                      </a:r>
                      <a:r>
                        <a:rPr lang="en-US" sz="1400" baseline="0" dirty="0" smtClean="0"/>
                        <a:t> acres</a:t>
                      </a:r>
                    </a:p>
                    <a:p>
                      <a:pPr marL="285750" indent="-285750">
                        <a:buFont typeface="Arial"/>
                        <a:buChar char="•"/>
                      </a:pPr>
                      <a:endParaRPr lang="en-US" sz="1400" baseline="0" dirty="0" smtClean="0"/>
                    </a:p>
                    <a:p>
                      <a:pPr marL="285750" indent="-285750">
                        <a:buFont typeface="Arial"/>
                        <a:buChar char="•"/>
                      </a:pPr>
                      <a:r>
                        <a:rPr lang="en-US" sz="1400" dirty="0" smtClean="0"/>
                        <a:t>Additional</a:t>
                      </a:r>
                      <a:r>
                        <a:rPr lang="en-US" sz="1400" baseline="0" dirty="0" smtClean="0"/>
                        <a:t> acreage expansion anticipated</a:t>
                      </a:r>
                    </a:p>
                    <a:p>
                      <a:pPr marL="0" indent="0">
                        <a:buFont typeface="Arial"/>
                        <a:buNone/>
                      </a:pPr>
                      <a:endParaRPr lang="en-US" sz="1400" baseline="0" dirty="0" smtClean="0"/>
                    </a:p>
                  </a:txBody>
                  <a:tcPr/>
                </a:tc>
              </a:tr>
            </a:tbl>
          </a:graphicData>
        </a:graphic>
      </p:graphicFrame>
    </p:spTree>
    <p:extLst>
      <p:ext uri="{BB962C8B-B14F-4D97-AF65-F5344CB8AC3E}">
        <p14:creationId xmlns:p14="http://schemas.microsoft.com/office/powerpoint/2010/main" val="3902686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pPr>
            <a:r>
              <a:rPr lang="en-US" dirty="0" smtClean="0"/>
              <a:t>Poor Crop in Spain – 30% drop in the global production for 2012/2013</a:t>
            </a:r>
          </a:p>
          <a:p>
            <a:pPr>
              <a:buFont typeface="Arial"/>
              <a:buChar char="•"/>
            </a:pPr>
            <a:r>
              <a:rPr lang="en-US" dirty="0" smtClean="0"/>
              <a:t>Global prices for current crop EVOO increased from $9 to $14 in the past 9 months</a:t>
            </a:r>
          </a:p>
          <a:p>
            <a:pPr>
              <a:buFont typeface="Arial"/>
              <a:buChar char="•"/>
            </a:pPr>
            <a:r>
              <a:rPr lang="en-US" dirty="0" smtClean="0"/>
              <a:t>Anticipated industry retail price increases of 10-20% </a:t>
            </a:r>
          </a:p>
          <a:p>
            <a:pPr>
              <a:buFont typeface="Arial"/>
              <a:buChar char="•"/>
            </a:pPr>
            <a:r>
              <a:rPr lang="en-US" dirty="0" smtClean="0"/>
              <a:t>Olive Oil Consumption:</a:t>
            </a:r>
          </a:p>
          <a:p>
            <a:pPr marL="109728" indent="0">
              <a:buNone/>
            </a:pPr>
            <a:r>
              <a:rPr lang="en-US" dirty="0"/>
              <a:t>	</a:t>
            </a:r>
            <a:r>
              <a:rPr lang="en-US" dirty="0" smtClean="0"/>
              <a:t>Down in Spain 14% </a:t>
            </a:r>
          </a:p>
          <a:p>
            <a:pPr marL="109728" indent="0">
              <a:buNone/>
            </a:pPr>
            <a:r>
              <a:rPr lang="en-US" dirty="0"/>
              <a:t>	</a:t>
            </a:r>
            <a:r>
              <a:rPr lang="en-US" dirty="0" smtClean="0"/>
              <a:t>In USA up 9% in the last year</a:t>
            </a:r>
          </a:p>
          <a:p>
            <a:pPr marL="1371600" lvl="5" indent="0">
              <a:buNone/>
            </a:pPr>
            <a:endParaRPr lang="en-US" dirty="0"/>
          </a:p>
        </p:txBody>
      </p:sp>
      <p:sp>
        <p:nvSpPr>
          <p:cNvPr id="3" name="Title 2"/>
          <p:cNvSpPr>
            <a:spLocks noGrp="1"/>
          </p:cNvSpPr>
          <p:nvPr>
            <p:ph type="title"/>
          </p:nvPr>
        </p:nvSpPr>
        <p:spPr/>
        <p:txBody>
          <a:bodyPr/>
          <a:lstStyle/>
          <a:p>
            <a:r>
              <a:rPr lang="en-US" dirty="0" smtClean="0"/>
              <a:t>MARKET OUTLOOK</a:t>
            </a:r>
            <a:endParaRPr lang="en-US" dirty="0"/>
          </a:p>
        </p:txBody>
      </p:sp>
    </p:spTree>
    <p:extLst>
      <p:ext uri="{BB962C8B-B14F-4D97-AF65-F5344CB8AC3E}">
        <p14:creationId xmlns:p14="http://schemas.microsoft.com/office/powerpoint/2010/main" val="3883067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337908">
            <a:off x="4313516" y="488974"/>
            <a:ext cx="4800476" cy="923330"/>
          </a:xfrm>
          <a:prstGeom prst="rect">
            <a:avLst/>
          </a:prstGeom>
          <a:solidFill>
            <a:schemeClr val="bg1"/>
          </a:solidFill>
        </p:spPr>
        <p:txBody>
          <a:bodyPr wrap="square">
            <a:spAutoFit/>
          </a:bodyPr>
          <a:lstStyle/>
          <a:p>
            <a:r>
              <a:rPr lang="en-US" sz="1400" b="1" dirty="0"/>
              <a:t>China Scrutinizes Olive Oil Imports from Italy</a:t>
            </a:r>
          </a:p>
          <a:p>
            <a:r>
              <a:rPr lang="en-US" sz="1600" dirty="0" smtClean="0"/>
              <a:t> </a:t>
            </a:r>
            <a:r>
              <a:rPr lang="en-US" sz="1000" dirty="0" smtClean="0"/>
              <a:t>January </a:t>
            </a:r>
            <a:r>
              <a:rPr lang="en-US" sz="1000" dirty="0"/>
              <a:t>07 2012 | Filed in: </a:t>
            </a:r>
            <a:r>
              <a:rPr lang="en-US" sz="1000" dirty="0" smtClean="0">
                <a:hlinkClick r:id="rId2"/>
              </a:rPr>
              <a:t>Asia</a:t>
            </a:r>
            <a:endParaRPr lang="en-US" sz="1000" dirty="0" smtClean="0"/>
          </a:p>
          <a:p>
            <a:r>
              <a:rPr lang="en-US" sz="1000" dirty="0"/>
              <a:t>By </a:t>
            </a:r>
            <a:r>
              <a:rPr lang="en-US" sz="1000" dirty="0" err="1"/>
              <a:t>Vikas</a:t>
            </a:r>
            <a:r>
              <a:rPr lang="en-US" sz="1000" dirty="0"/>
              <a:t> </a:t>
            </a:r>
            <a:r>
              <a:rPr lang="en-US" sz="1000" dirty="0" err="1"/>
              <a:t>Vij</a:t>
            </a:r>
            <a:r>
              <a:rPr lang="en-US" sz="1000" dirty="0"/>
              <a:t> </a:t>
            </a:r>
            <a:r>
              <a:rPr lang="en-US" sz="1000" dirty="0" err="1"/>
              <a:t>l</a:t>
            </a:r>
            <a:r>
              <a:rPr lang="en-US" sz="1000" i="1" dirty="0" err="1"/>
              <a:t>Olive</a:t>
            </a:r>
            <a:r>
              <a:rPr lang="en-US" sz="1000" i="1" dirty="0"/>
              <a:t> Oil Times Contributor</a:t>
            </a:r>
            <a:r>
              <a:rPr lang="en-US" sz="1000" dirty="0"/>
              <a:t> </a:t>
            </a:r>
          </a:p>
          <a:p>
            <a:endParaRPr lang="en-US" sz="1400" dirty="0">
              <a:effectLst/>
            </a:endParaRPr>
          </a:p>
        </p:txBody>
      </p:sp>
      <p:sp>
        <p:nvSpPr>
          <p:cNvPr id="3" name="Title 2"/>
          <p:cNvSpPr>
            <a:spLocks noGrp="1"/>
          </p:cNvSpPr>
          <p:nvPr>
            <p:ph type="title"/>
          </p:nvPr>
        </p:nvSpPr>
        <p:spPr>
          <a:xfrm>
            <a:off x="165467" y="274638"/>
            <a:ext cx="2720946" cy="868362"/>
          </a:xfrm>
        </p:spPr>
        <p:txBody>
          <a:bodyPr>
            <a:normAutofit/>
          </a:bodyPr>
          <a:lstStyle/>
          <a:p>
            <a:r>
              <a:rPr lang="en-US" sz="4000" dirty="0" smtClean="0"/>
              <a:t>ISSUES</a:t>
            </a:r>
            <a:endParaRPr lang="en-US" sz="4000" dirty="0"/>
          </a:p>
        </p:txBody>
      </p:sp>
      <p:sp>
        <p:nvSpPr>
          <p:cNvPr id="7" name="Rectangle 6"/>
          <p:cNvSpPr/>
          <p:nvPr/>
        </p:nvSpPr>
        <p:spPr>
          <a:xfrm rot="21331587">
            <a:off x="219153" y="4658684"/>
            <a:ext cx="5132505" cy="1200329"/>
          </a:xfrm>
          <a:prstGeom prst="rect">
            <a:avLst/>
          </a:prstGeom>
          <a:solidFill>
            <a:schemeClr val="tx1"/>
          </a:solidFill>
        </p:spPr>
        <p:txBody>
          <a:bodyPr wrap="square">
            <a:spAutoFit/>
          </a:bodyPr>
          <a:lstStyle/>
          <a:p>
            <a:r>
              <a:rPr lang="en-US" sz="1400" b="1" dirty="0" smtClean="0">
                <a:solidFill>
                  <a:schemeClr val="bg1"/>
                </a:solidFill>
              </a:rPr>
              <a:t>Spanish </a:t>
            </a:r>
            <a:r>
              <a:rPr lang="en-US" sz="1400" b="1" dirty="0">
                <a:solidFill>
                  <a:schemeClr val="bg1"/>
                </a:solidFill>
              </a:rPr>
              <a:t>Consumer Group Finds Nearly One in Three Olive Oils Mislabeled </a:t>
            </a:r>
          </a:p>
          <a:p>
            <a:r>
              <a:rPr lang="en-US" sz="1000" dirty="0">
                <a:solidFill>
                  <a:schemeClr val="bg1"/>
                </a:solidFill>
              </a:rPr>
              <a:t>October 26 2012 | Filed in: European Union</a:t>
            </a:r>
          </a:p>
          <a:p>
            <a:r>
              <a:rPr lang="en-US" sz="1000" dirty="0" smtClean="0">
                <a:solidFill>
                  <a:schemeClr val="bg1"/>
                </a:solidFill>
              </a:rPr>
              <a:t>by </a:t>
            </a:r>
            <a:r>
              <a:rPr lang="en-US" sz="1000" dirty="0">
                <a:solidFill>
                  <a:schemeClr val="bg1"/>
                </a:solidFill>
              </a:rPr>
              <a:t>Julie Butler</a:t>
            </a:r>
          </a:p>
          <a:p>
            <a:r>
              <a:rPr lang="en-US" sz="1000" dirty="0" smtClean="0">
                <a:solidFill>
                  <a:schemeClr val="bg1"/>
                </a:solidFill>
              </a:rPr>
              <a:t>A </a:t>
            </a:r>
            <a:r>
              <a:rPr lang="en-US" sz="1000" dirty="0">
                <a:solidFill>
                  <a:schemeClr val="bg1"/>
                </a:solidFill>
              </a:rPr>
              <a:t>Spanish consumer body says nine out of 34 extra virgin olive oils it tested were really virgin olive oil and one was </a:t>
            </a:r>
            <a:r>
              <a:rPr lang="en-US" sz="1000" dirty="0" err="1">
                <a:solidFill>
                  <a:schemeClr val="bg1"/>
                </a:solidFill>
              </a:rPr>
              <a:t>lampante</a:t>
            </a:r>
            <a:r>
              <a:rPr lang="en-US" sz="1400" dirty="0">
                <a:solidFill>
                  <a:schemeClr val="bg1"/>
                </a:solidFill>
              </a:rPr>
              <a:t>.</a:t>
            </a:r>
          </a:p>
        </p:txBody>
      </p:sp>
      <p:sp>
        <p:nvSpPr>
          <p:cNvPr id="8" name="Rectangle 7"/>
          <p:cNvSpPr/>
          <p:nvPr/>
        </p:nvSpPr>
        <p:spPr>
          <a:xfrm>
            <a:off x="5413930" y="5545604"/>
            <a:ext cx="3716215" cy="1292662"/>
          </a:xfrm>
          <a:prstGeom prst="rect">
            <a:avLst/>
          </a:prstGeom>
          <a:solidFill>
            <a:schemeClr val="accent1"/>
          </a:solidFill>
        </p:spPr>
        <p:txBody>
          <a:bodyPr wrap="square">
            <a:spAutoFit/>
          </a:bodyPr>
          <a:lstStyle/>
          <a:p>
            <a:r>
              <a:rPr lang="en-US" sz="1400" b="1" dirty="0"/>
              <a:t>Olive Regions Work on Joint Strategy to Maintain EU Subsidies </a:t>
            </a:r>
          </a:p>
          <a:p>
            <a:r>
              <a:rPr lang="en-US" sz="1000" dirty="0"/>
              <a:t>April 02 2012 | Filed in: European Union</a:t>
            </a:r>
          </a:p>
          <a:p>
            <a:r>
              <a:rPr lang="en-US" sz="1000" dirty="0" smtClean="0"/>
              <a:t>by </a:t>
            </a:r>
            <a:r>
              <a:rPr lang="en-US" sz="1000" dirty="0"/>
              <a:t>Julie Butler</a:t>
            </a:r>
          </a:p>
          <a:p>
            <a:r>
              <a:rPr lang="en-US" sz="1000" dirty="0" smtClean="0"/>
              <a:t>A </a:t>
            </a:r>
            <a:r>
              <a:rPr lang="en-US" sz="1000" dirty="0"/>
              <a:t>new olive oil lobby group is urgently preparing a position paper to protect its members from </a:t>
            </a:r>
            <a:r>
              <a:rPr lang="en-US" sz="1000" dirty="0" smtClean="0"/>
              <a:t>threatened subsidy </a:t>
            </a:r>
            <a:r>
              <a:rPr lang="en-US" sz="1000" dirty="0"/>
              <a:t>cuts by the European Commission.</a:t>
            </a:r>
          </a:p>
        </p:txBody>
      </p:sp>
      <p:sp>
        <p:nvSpPr>
          <p:cNvPr id="10" name="Rectangle 9"/>
          <p:cNvSpPr/>
          <p:nvPr/>
        </p:nvSpPr>
        <p:spPr>
          <a:xfrm>
            <a:off x="180159" y="1645623"/>
            <a:ext cx="5001441" cy="2431435"/>
          </a:xfrm>
          <a:prstGeom prst="rect">
            <a:avLst/>
          </a:prstGeom>
          <a:solidFill>
            <a:schemeClr val="accent1"/>
          </a:solidFill>
          <a:ln>
            <a:solidFill>
              <a:schemeClr val="tx1"/>
            </a:solidFill>
          </a:ln>
        </p:spPr>
        <p:txBody>
          <a:bodyPr wrap="square">
            <a:spAutoFit/>
          </a:bodyPr>
          <a:lstStyle/>
          <a:p>
            <a:r>
              <a:rPr lang="en-US" sz="1400" b="1" dirty="0"/>
              <a:t>Nineteen Arrested Over Alleged Olive Oil Fraud</a:t>
            </a:r>
          </a:p>
          <a:p>
            <a:r>
              <a:rPr lang="en-US" sz="1000" dirty="0"/>
              <a:t>Posted on February 10 2012 | Categorized in: European Union</a:t>
            </a:r>
          </a:p>
          <a:p>
            <a:r>
              <a:rPr lang="en-US" sz="1000" dirty="0"/>
              <a:t>By Julie Butler</a:t>
            </a:r>
            <a:br>
              <a:rPr lang="en-US" sz="1000" dirty="0"/>
            </a:br>
            <a:r>
              <a:rPr lang="en-US" sz="1000" dirty="0"/>
              <a:t>Olive Oil Times Contributor | Reporting from Barcelona</a:t>
            </a:r>
          </a:p>
          <a:p>
            <a:r>
              <a:rPr lang="en-US" dirty="0"/>
              <a:t>	</a:t>
            </a:r>
            <a:r>
              <a:rPr lang="en-US" sz="1200" dirty="0"/>
              <a:t>Spanish police this week arrested 19 people allegedly linked to a complex network engaged in multi-million euro olive oil fraud, money laundering and tax evasion.</a:t>
            </a:r>
          </a:p>
          <a:p>
            <a:r>
              <a:rPr lang="en-US" sz="1200" dirty="0"/>
              <a:t>	According to </a:t>
            </a:r>
            <a:r>
              <a:rPr lang="en-US" sz="1200" dirty="0" err="1"/>
              <a:t>Diaro</a:t>
            </a:r>
            <a:r>
              <a:rPr lang="en-US" sz="1200" dirty="0"/>
              <a:t> </a:t>
            </a:r>
            <a:r>
              <a:rPr lang="en-US" sz="1200" dirty="0" err="1"/>
              <a:t>Jaén</a:t>
            </a:r>
            <a:r>
              <a:rPr lang="en-US" sz="1200" dirty="0"/>
              <a:t>, the police – who swooped on Wednesday after a year-long probe by a Madrid-based economic crime unit </a:t>
            </a:r>
            <a:r>
              <a:rPr lang="en-US" sz="1200" dirty="0" smtClean="0"/>
              <a:t> – </a:t>
            </a:r>
            <a:r>
              <a:rPr lang="en-US" sz="1400" b="1" dirty="0"/>
              <a:t>believe that companies involved in the ‘ring’ had been selling other, lower quality vegetable oils as extra virgin.</a:t>
            </a:r>
          </a:p>
        </p:txBody>
      </p:sp>
      <p:sp>
        <p:nvSpPr>
          <p:cNvPr id="12" name="Rectangle 11"/>
          <p:cNvSpPr/>
          <p:nvPr/>
        </p:nvSpPr>
        <p:spPr>
          <a:xfrm>
            <a:off x="5319029" y="1981200"/>
            <a:ext cx="3810000" cy="1754326"/>
          </a:xfrm>
          <a:prstGeom prst="rect">
            <a:avLst/>
          </a:prstGeom>
          <a:solidFill>
            <a:schemeClr val="bg1"/>
          </a:solidFill>
          <a:ln>
            <a:solidFill>
              <a:schemeClr val="tx1"/>
            </a:solidFill>
          </a:ln>
        </p:spPr>
        <p:txBody>
          <a:bodyPr wrap="square">
            <a:spAutoFit/>
          </a:bodyPr>
          <a:lstStyle/>
          <a:p>
            <a:r>
              <a:rPr lang="en-US" sz="1400" b="1" dirty="0"/>
              <a:t>New Book Accuses Council of Holding Olive Oil to ‘Lowest Denominator’</a:t>
            </a:r>
          </a:p>
          <a:p>
            <a:r>
              <a:rPr lang="en-US" sz="1000" dirty="0"/>
              <a:t>Posted on November 20 2011 | Categorized in: Olive Oil World</a:t>
            </a:r>
          </a:p>
          <a:p>
            <a:r>
              <a:rPr lang="en-US" sz="1000" dirty="0"/>
              <a:t>By Curtis </a:t>
            </a:r>
            <a:r>
              <a:rPr lang="en-US" sz="1000" dirty="0" smtClean="0"/>
              <a:t>Cord, Olive </a:t>
            </a:r>
            <a:r>
              <a:rPr lang="en-US" sz="1000" dirty="0"/>
              <a:t>Oil Times Executive Editor</a:t>
            </a:r>
          </a:p>
          <a:p>
            <a:r>
              <a:rPr lang="en-US" sz="1000" dirty="0" smtClean="0"/>
              <a:t>In </a:t>
            </a:r>
            <a:r>
              <a:rPr lang="en-US" sz="1000" dirty="0"/>
              <a:t>the new book, Extra Virginity: The Sublime and Scandalous World of Olive Oil, there’s plenty of blame to go around for the “widespread dumbing down of olive oil quality,” but author Tom Mueller reserves perhaps his most direct castigation for the International Olive Council.</a:t>
            </a:r>
          </a:p>
        </p:txBody>
      </p:sp>
    </p:spTree>
    <p:extLst>
      <p:ext uri="{BB962C8B-B14F-4D97-AF65-F5344CB8AC3E}">
        <p14:creationId xmlns:p14="http://schemas.microsoft.com/office/powerpoint/2010/main" val="142809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sz="3200" dirty="0"/>
              <a:t>Quality Issues</a:t>
            </a:r>
          </a:p>
          <a:p>
            <a:pPr>
              <a:buFont typeface="Arial" pitchFamily="34" charset="0"/>
              <a:buChar char="•"/>
            </a:pPr>
            <a:endParaRPr lang="en-US" sz="3200" dirty="0"/>
          </a:p>
          <a:p>
            <a:pPr>
              <a:buFont typeface="Arial" pitchFamily="34" charset="0"/>
              <a:buChar char="•"/>
            </a:pPr>
            <a:r>
              <a:rPr lang="en-US" sz="3200" dirty="0"/>
              <a:t>Tariffs</a:t>
            </a:r>
          </a:p>
          <a:p>
            <a:pPr>
              <a:buFont typeface="Arial" pitchFamily="34" charset="0"/>
              <a:buChar char="•"/>
            </a:pPr>
            <a:endParaRPr lang="en-US" sz="3200" dirty="0"/>
          </a:p>
          <a:p>
            <a:pPr>
              <a:buFont typeface="Arial" pitchFamily="34" charset="0"/>
              <a:buChar char="•"/>
            </a:pPr>
            <a:r>
              <a:rPr lang="en-US" sz="3200" dirty="0"/>
              <a:t>Subsidies</a:t>
            </a:r>
          </a:p>
          <a:p>
            <a:endParaRPr lang="en-US" dirty="0"/>
          </a:p>
        </p:txBody>
      </p:sp>
      <p:sp>
        <p:nvSpPr>
          <p:cNvPr id="3" name="Title 2"/>
          <p:cNvSpPr>
            <a:spLocks noGrp="1"/>
          </p:cNvSpPr>
          <p:nvPr>
            <p:ph type="title"/>
          </p:nvPr>
        </p:nvSpPr>
        <p:spPr/>
        <p:txBody>
          <a:bodyPr/>
          <a:lstStyle/>
          <a:p>
            <a:r>
              <a:rPr lang="en-US" dirty="0" smtClean="0"/>
              <a:t>THREE MAIN ISSUES</a:t>
            </a:r>
            <a:endParaRPr lang="en-US" dirty="0"/>
          </a:p>
        </p:txBody>
      </p:sp>
    </p:spTree>
    <p:extLst>
      <p:ext uri="{BB962C8B-B14F-4D97-AF65-F5344CB8AC3E}">
        <p14:creationId xmlns:p14="http://schemas.microsoft.com/office/powerpoint/2010/main" val="2894262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92500" lnSpcReduction="10000"/>
          </a:bodyPr>
          <a:lstStyle/>
          <a:p>
            <a:pPr marL="109728" indent="0">
              <a:buNone/>
            </a:pPr>
            <a:r>
              <a:rPr lang="en-US" dirty="0"/>
              <a:t>Federal Marketing Order</a:t>
            </a:r>
          </a:p>
          <a:p>
            <a:pPr marL="109728" indent="0">
              <a:buNone/>
            </a:pPr>
            <a:r>
              <a:rPr lang="en-US" dirty="0"/>
              <a:t>International Standards</a:t>
            </a:r>
          </a:p>
          <a:p>
            <a:pPr marL="109728" indent="0">
              <a:buNone/>
            </a:pPr>
            <a:r>
              <a:rPr lang="en-US" dirty="0"/>
              <a:t>National </a:t>
            </a:r>
            <a:r>
              <a:rPr lang="en-US" dirty="0" smtClean="0"/>
              <a:t>Standard</a:t>
            </a:r>
          </a:p>
          <a:p>
            <a:pPr marL="109728" indent="0">
              <a:buNone/>
            </a:pPr>
            <a:r>
              <a:rPr lang="en-US" dirty="0" smtClean="0"/>
              <a:t>State Standards</a:t>
            </a:r>
            <a:endParaRPr lang="en-US" dirty="0"/>
          </a:p>
          <a:p>
            <a:pPr marL="109728" indent="0">
              <a:buNone/>
            </a:pPr>
            <a:r>
              <a:rPr lang="en-US" dirty="0" smtClean="0"/>
              <a:t>Good </a:t>
            </a:r>
            <a:r>
              <a:rPr lang="en-US" dirty="0"/>
              <a:t>Science</a:t>
            </a:r>
          </a:p>
          <a:p>
            <a:pPr marL="109728" indent="0">
              <a:buNone/>
            </a:pPr>
            <a:r>
              <a:rPr lang="en-US" dirty="0"/>
              <a:t>Enforcement</a:t>
            </a:r>
          </a:p>
          <a:p>
            <a:pPr marL="109728" indent="0">
              <a:buNone/>
            </a:pPr>
            <a:r>
              <a:rPr lang="en-US" dirty="0" smtClean="0"/>
              <a:t>Import Provision </a:t>
            </a:r>
            <a:endParaRPr lang="en-US" dirty="0"/>
          </a:p>
          <a:p>
            <a:pPr marL="109728" indent="0">
              <a:buNone/>
            </a:pPr>
            <a:r>
              <a:rPr lang="en-US" dirty="0"/>
              <a:t>International Trade Barriers</a:t>
            </a:r>
          </a:p>
          <a:p>
            <a:pPr marL="109728" indent="0">
              <a:buNone/>
            </a:pPr>
            <a:r>
              <a:rPr lang="en-US" dirty="0" smtClean="0"/>
              <a:t>USITC Investigation </a:t>
            </a:r>
            <a:endParaRPr lang="en-US" dirty="0"/>
          </a:p>
          <a:p>
            <a:pPr marL="109728" indent="0">
              <a:buNone/>
            </a:pPr>
            <a:r>
              <a:rPr lang="en-US" dirty="0"/>
              <a:t>Research Funding</a:t>
            </a:r>
          </a:p>
          <a:p>
            <a:pPr marL="109728" indent="0">
              <a:buNone/>
            </a:pPr>
            <a:r>
              <a:rPr lang="en-US" dirty="0"/>
              <a:t>Just to name a few…</a:t>
            </a:r>
          </a:p>
          <a:p>
            <a:pPr marL="109728" indent="0">
              <a:buNone/>
            </a:pPr>
            <a:endParaRPr lang="en-US" dirty="0"/>
          </a:p>
        </p:txBody>
      </p:sp>
      <p:sp>
        <p:nvSpPr>
          <p:cNvPr id="3" name="Title 2"/>
          <p:cNvSpPr>
            <a:spLocks noGrp="1"/>
          </p:cNvSpPr>
          <p:nvPr>
            <p:ph type="title"/>
          </p:nvPr>
        </p:nvSpPr>
        <p:spPr/>
        <p:txBody>
          <a:bodyPr>
            <a:normAutofit/>
          </a:bodyPr>
          <a:lstStyle/>
          <a:p>
            <a:r>
              <a:rPr lang="en-US" sz="4000" dirty="0"/>
              <a:t>WITHIN THE THREE ARE MORE</a:t>
            </a:r>
          </a:p>
        </p:txBody>
      </p:sp>
    </p:spTree>
    <p:extLst>
      <p:ext uri="{BB962C8B-B14F-4D97-AF65-F5344CB8AC3E}">
        <p14:creationId xmlns:p14="http://schemas.microsoft.com/office/powerpoint/2010/main" val="1952903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pPr>
            <a:r>
              <a:rPr lang="en-US" dirty="0" smtClean="0"/>
              <a:t>FACTS:  There is no drafted marketing order</a:t>
            </a:r>
          </a:p>
          <a:p>
            <a:pPr>
              <a:buFont typeface="Arial"/>
              <a:buChar char="•"/>
            </a:pPr>
            <a:r>
              <a:rPr lang="en-US" dirty="0" smtClean="0"/>
              <a:t>IF industry moves forward 18 – 24 month process (lots of hearings)</a:t>
            </a:r>
          </a:p>
          <a:p>
            <a:pPr>
              <a:buFont typeface="Arial"/>
              <a:buChar char="•"/>
            </a:pPr>
            <a:r>
              <a:rPr lang="en-US" dirty="0" smtClean="0"/>
              <a:t>IF USDA says should move forward then a vote of the industry</a:t>
            </a:r>
          </a:p>
          <a:p>
            <a:pPr>
              <a:buFont typeface="Arial"/>
              <a:buChar char="•"/>
            </a:pPr>
            <a:r>
              <a:rPr lang="en-US" dirty="0" smtClean="0"/>
              <a:t>Renewed every 5 – 6 years</a:t>
            </a:r>
          </a:p>
          <a:p>
            <a:pPr>
              <a:buFont typeface="Arial"/>
              <a:buChar char="•"/>
            </a:pPr>
            <a:r>
              <a:rPr lang="en-US" dirty="0" smtClean="0"/>
              <a:t>Order is a government entity with oversight by USDA</a:t>
            </a:r>
          </a:p>
          <a:p>
            <a:pPr>
              <a:buFont typeface="Arial"/>
              <a:buChar char="•"/>
            </a:pPr>
            <a:r>
              <a:rPr lang="en-US" dirty="0" smtClean="0"/>
              <a:t>Activities may include: marketing/promotion; research; grades and standards </a:t>
            </a:r>
          </a:p>
          <a:p>
            <a:endParaRPr lang="en-US" dirty="0"/>
          </a:p>
        </p:txBody>
      </p:sp>
      <p:sp>
        <p:nvSpPr>
          <p:cNvPr id="3" name="Title 2"/>
          <p:cNvSpPr>
            <a:spLocks noGrp="1"/>
          </p:cNvSpPr>
          <p:nvPr>
            <p:ph type="title"/>
          </p:nvPr>
        </p:nvSpPr>
        <p:spPr/>
        <p:txBody>
          <a:bodyPr/>
          <a:lstStyle/>
          <a:p>
            <a:r>
              <a:rPr lang="en-US" dirty="0" smtClean="0"/>
              <a:t>Federal Marketing Order</a:t>
            </a:r>
            <a:endParaRPr lang="en-US" dirty="0"/>
          </a:p>
        </p:txBody>
      </p:sp>
    </p:spTree>
    <p:extLst>
      <p:ext uri="{BB962C8B-B14F-4D97-AF65-F5344CB8AC3E}">
        <p14:creationId xmlns:p14="http://schemas.microsoft.com/office/powerpoint/2010/main" val="14337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Resource Panel </a:t>
            </a:r>
            <a:endParaRPr lang="en-US" sz="6600" dirty="0"/>
          </a:p>
        </p:txBody>
      </p:sp>
      <p:sp>
        <p:nvSpPr>
          <p:cNvPr id="3" name="TextBox 2"/>
          <p:cNvSpPr txBox="1"/>
          <p:nvPr/>
        </p:nvSpPr>
        <p:spPr>
          <a:xfrm>
            <a:off x="609600" y="1828800"/>
            <a:ext cx="8153400" cy="4708981"/>
          </a:xfrm>
          <a:prstGeom prst="rect">
            <a:avLst/>
          </a:prstGeom>
          <a:noFill/>
        </p:spPr>
        <p:txBody>
          <a:bodyPr wrap="square" rtlCol="0">
            <a:spAutoFit/>
          </a:bodyPr>
          <a:lstStyle/>
          <a:p>
            <a:pPr>
              <a:lnSpc>
                <a:spcPct val="150000"/>
              </a:lnSpc>
            </a:pPr>
            <a:r>
              <a:rPr lang="en-US" sz="2200" dirty="0"/>
              <a:t>Donnie Smith, —Georgia Center of Innovation for Agriculture</a:t>
            </a:r>
          </a:p>
          <a:p>
            <a:pPr>
              <a:lnSpc>
                <a:spcPct val="150000"/>
              </a:lnSpc>
            </a:pPr>
            <a:r>
              <a:rPr lang="en-US" sz="2200" dirty="0" smtClean="0"/>
              <a:t>Bruce </a:t>
            </a:r>
            <a:r>
              <a:rPr lang="en-US" sz="2200" dirty="0"/>
              <a:t>Green—Georgia Department of Economic Development </a:t>
            </a:r>
          </a:p>
          <a:p>
            <a:pPr>
              <a:lnSpc>
                <a:spcPct val="150000"/>
              </a:lnSpc>
            </a:pPr>
            <a:r>
              <a:rPr lang="en-US" sz="2200" dirty="0" smtClean="0"/>
              <a:t>Rhonda </a:t>
            </a:r>
            <a:r>
              <a:rPr lang="en-US" sz="2200" dirty="0"/>
              <a:t>Geiger—Georgia Department of Economic Development</a:t>
            </a:r>
          </a:p>
          <a:p>
            <a:pPr>
              <a:lnSpc>
                <a:spcPct val="150000"/>
              </a:lnSpc>
            </a:pPr>
            <a:r>
              <a:rPr lang="en-US" sz="2200" dirty="0" smtClean="0"/>
              <a:t>Paul </a:t>
            </a:r>
            <a:r>
              <a:rPr lang="en-US" sz="2200" dirty="0"/>
              <a:t>Thompson—Georgia Department of Agriculture</a:t>
            </a:r>
          </a:p>
          <a:p>
            <a:pPr>
              <a:lnSpc>
                <a:spcPct val="150000"/>
              </a:lnSpc>
            </a:pPr>
            <a:r>
              <a:rPr lang="en-US" sz="2200" dirty="0" smtClean="0"/>
              <a:t>Jason </a:t>
            </a:r>
            <a:r>
              <a:rPr lang="en-US" sz="2200" dirty="0"/>
              <a:t>Deal—Georgia Department of Agriculture</a:t>
            </a:r>
          </a:p>
          <a:p>
            <a:pPr>
              <a:lnSpc>
                <a:spcPct val="150000"/>
              </a:lnSpc>
            </a:pPr>
            <a:r>
              <a:rPr lang="en-US" sz="2200" dirty="0" smtClean="0"/>
              <a:t>Ruby </a:t>
            </a:r>
            <a:r>
              <a:rPr lang="en-US" sz="2200" dirty="0"/>
              <a:t>Riesinger—Valdosta State University SBDC</a:t>
            </a:r>
          </a:p>
          <a:p>
            <a:pPr>
              <a:lnSpc>
                <a:spcPct val="150000"/>
              </a:lnSpc>
            </a:pPr>
            <a:r>
              <a:rPr lang="en-US" sz="2200" dirty="0" smtClean="0"/>
              <a:t>Bill </a:t>
            </a:r>
            <a:r>
              <a:rPr lang="en-US" sz="2200" dirty="0"/>
              <a:t>Boone—University of Georgia SBDC</a:t>
            </a:r>
          </a:p>
          <a:p>
            <a:pPr>
              <a:lnSpc>
                <a:spcPct val="150000"/>
              </a:lnSpc>
            </a:pPr>
            <a:r>
              <a:rPr lang="en-US" sz="2200" dirty="0" smtClean="0"/>
              <a:t>Stan </a:t>
            </a:r>
            <a:r>
              <a:rPr lang="en-US" sz="2200" dirty="0"/>
              <a:t>Moore—USDA/NRCS</a:t>
            </a:r>
          </a:p>
          <a:p>
            <a:r>
              <a:rPr lang="en-US" dirty="0"/>
              <a:t> </a:t>
            </a:r>
          </a:p>
          <a:p>
            <a:endParaRPr lang="en-US" dirty="0"/>
          </a:p>
        </p:txBody>
      </p:sp>
    </p:spTree>
    <p:extLst>
      <p:ext uri="{BB962C8B-B14F-4D97-AF65-F5344CB8AC3E}">
        <p14:creationId xmlns:p14="http://schemas.microsoft.com/office/powerpoint/2010/main" val="313035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Europeans</a:t>
            </a:r>
          </a:p>
          <a:p>
            <a:pPr>
              <a:buFont typeface="Arial" pitchFamily="34" charset="0"/>
              <a:buChar char="•"/>
            </a:pPr>
            <a:r>
              <a:rPr lang="en-US" dirty="0"/>
              <a:t>Hired top lobbyist</a:t>
            </a:r>
          </a:p>
          <a:p>
            <a:pPr>
              <a:buFont typeface="Arial" pitchFamily="34" charset="0"/>
              <a:buChar char="•"/>
            </a:pPr>
            <a:r>
              <a:rPr lang="en-US" dirty="0"/>
              <a:t>Already met with USDA, Senators, Congressional members and staff.</a:t>
            </a:r>
          </a:p>
          <a:p>
            <a:pPr>
              <a:buFont typeface="Arial" pitchFamily="34" charset="0"/>
              <a:buChar char="•"/>
            </a:pPr>
            <a:endParaRPr lang="en-US" dirty="0"/>
          </a:p>
          <a:p>
            <a:pPr>
              <a:buFont typeface="Arial" pitchFamily="34" charset="0"/>
              <a:buChar char="•"/>
            </a:pPr>
            <a:r>
              <a:rPr lang="en-US" dirty="0" smtClean="0"/>
              <a:t>Australia Standards Established</a:t>
            </a:r>
          </a:p>
          <a:p>
            <a:pPr>
              <a:buFont typeface="Arial" pitchFamily="34" charset="0"/>
              <a:buChar char="•"/>
            </a:pPr>
            <a:endParaRPr lang="en-US" dirty="0" smtClean="0"/>
          </a:p>
          <a:p>
            <a:pPr>
              <a:buFont typeface="Arial" pitchFamily="34" charset="0"/>
              <a:buChar char="•"/>
            </a:pPr>
            <a:r>
              <a:rPr lang="en-US" dirty="0" smtClean="0"/>
              <a:t>South Africa Looking at Adopting Similar Standards</a:t>
            </a:r>
            <a:endParaRPr lang="en-US" dirty="0"/>
          </a:p>
          <a:p>
            <a:pPr>
              <a:buFont typeface="Arial" pitchFamily="34" charset="0"/>
              <a:buChar char="•"/>
            </a:pPr>
            <a:endParaRPr lang="en-US" dirty="0"/>
          </a:p>
          <a:p>
            <a:pPr>
              <a:buFont typeface="Arial" pitchFamily="34" charset="0"/>
              <a:buChar char="•"/>
            </a:pPr>
            <a:r>
              <a:rPr lang="en-US" dirty="0"/>
              <a:t>U.S. Producers Had No Voice</a:t>
            </a:r>
          </a:p>
          <a:p>
            <a:pPr>
              <a:buFont typeface="Arial" pitchFamily="34" charset="0"/>
              <a:buChar char="•"/>
            </a:pPr>
            <a:endParaRPr lang="en-US" dirty="0"/>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OTHERS VERY ORGANIZED</a:t>
            </a:r>
          </a:p>
        </p:txBody>
      </p:sp>
    </p:spTree>
    <p:extLst>
      <p:ext uri="{BB962C8B-B14F-4D97-AF65-F5344CB8AC3E}">
        <p14:creationId xmlns:p14="http://schemas.microsoft.com/office/powerpoint/2010/main" val="736353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a:t>What are we doing as an industry?</a:t>
            </a:r>
          </a:p>
          <a:p>
            <a:pPr>
              <a:buFont typeface="Arial" pitchFamily="34" charset="0"/>
              <a:buChar char="•"/>
            </a:pPr>
            <a:endParaRPr lang="en-US" dirty="0"/>
          </a:p>
          <a:p>
            <a:pPr>
              <a:buFont typeface="Arial" pitchFamily="34" charset="0"/>
              <a:buChar char="•"/>
            </a:pPr>
            <a:r>
              <a:rPr lang="en-US" dirty="0"/>
              <a:t>Accept European rules?</a:t>
            </a:r>
          </a:p>
          <a:p>
            <a:pPr>
              <a:buFont typeface="Arial" pitchFamily="34" charset="0"/>
              <a:buChar char="•"/>
            </a:pPr>
            <a:endParaRPr lang="en-US" dirty="0"/>
          </a:p>
          <a:p>
            <a:pPr>
              <a:buFont typeface="Arial" pitchFamily="34" charset="0"/>
              <a:buChar char="•"/>
            </a:pPr>
            <a:r>
              <a:rPr lang="en-US" dirty="0"/>
              <a:t>Organize and become part of the conversation?</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INDUSTRY DECISIONS</a:t>
            </a:r>
          </a:p>
        </p:txBody>
      </p:sp>
    </p:spTree>
    <p:extLst>
      <p:ext uri="{BB962C8B-B14F-4D97-AF65-F5344CB8AC3E}">
        <p14:creationId xmlns:p14="http://schemas.microsoft.com/office/powerpoint/2010/main" val="1033781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a:t>Organization made up of U.S. olive oil producers</a:t>
            </a:r>
          </a:p>
          <a:p>
            <a:pPr>
              <a:buFont typeface="Arial" pitchFamily="34" charset="0"/>
              <a:buChar char="•"/>
            </a:pPr>
            <a:r>
              <a:rPr lang="en-US" dirty="0"/>
              <a:t>CA</a:t>
            </a:r>
          </a:p>
          <a:p>
            <a:pPr>
              <a:buFont typeface="Arial" pitchFamily="34" charset="0"/>
              <a:buChar char="•"/>
            </a:pPr>
            <a:r>
              <a:rPr lang="en-US" dirty="0"/>
              <a:t>FL</a:t>
            </a:r>
          </a:p>
          <a:p>
            <a:pPr>
              <a:buFont typeface="Arial" pitchFamily="34" charset="0"/>
              <a:buChar char="•"/>
            </a:pPr>
            <a:r>
              <a:rPr lang="en-US" dirty="0"/>
              <a:t>GA</a:t>
            </a:r>
          </a:p>
          <a:p>
            <a:pPr>
              <a:buFont typeface="Arial" pitchFamily="34" charset="0"/>
              <a:buChar char="•"/>
            </a:pPr>
            <a:r>
              <a:rPr lang="en-US" dirty="0"/>
              <a:t>TX</a:t>
            </a:r>
          </a:p>
          <a:p>
            <a:pPr>
              <a:buFont typeface="Arial" pitchFamily="34" charset="0"/>
              <a:buChar char="•"/>
            </a:pPr>
            <a:r>
              <a:rPr lang="en-US" dirty="0"/>
              <a:t>U.S. and International Issues</a:t>
            </a:r>
          </a:p>
          <a:p>
            <a:pPr>
              <a:buFont typeface="Arial" pitchFamily="34" charset="0"/>
              <a:buChar char="•"/>
            </a:pPr>
            <a:r>
              <a:rPr lang="en-US" dirty="0"/>
              <a:t>Organization to Provide Unified Voice</a:t>
            </a:r>
          </a:p>
          <a:p>
            <a:pPr>
              <a:buFont typeface="Arial" pitchFamily="34" charset="0"/>
              <a:buChar char="•"/>
            </a:pPr>
            <a:r>
              <a:rPr lang="en-US" dirty="0"/>
              <a:t>Already Produced Dramatic Results</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AOOPA		</a:t>
            </a:r>
            <a:endParaRPr lang="en-US" dirty="0"/>
          </a:p>
        </p:txBody>
      </p:sp>
    </p:spTree>
    <p:extLst>
      <p:ext uri="{BB962C8B-B14F-4D97-AF65-F5344CB8AC3E}">
        <p14:creationId xmlns:p14="http://schemas.microsoft.com/office/powerpoint/2010/main" val="961123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dirty="0"/>
              <a:t>Coordinated domestic producers and international allies for multiple aspects of USITC Investigation</a:t>
            </a:r>
          </a:p>
          <a:p>
            <a:pPr marL="109728" indent="0">
              <a:buNone/>
            </a:pPr>
            <a:r>
              <a:rPr lang="en-US" dirty="0"/>
              <a:t> </a:t>
            </a:r>
          </a:p>
          <a:p>
            <a:pPr>
              <a:buFont typeface="Arial" pitchFamily="34" charset="0"/>
              <a:buChar char="•"/>
            </a:pPr>
            <a:r>
              <a:rPr lang="en-US" dirty="0"/>
              <a:t>Coordinated an Olive Oil Tasting on Capitol Hill:  featured olive oil from California, Texas, Georgia and Florida</a:t>
            </a:r>
          </a:p>
          <a:p>
            <a:pPr>
              <a:buFont typeface="Arial" pitchFamily="34" charset="0"/>
              <a:buChar char="•"/>
            </a:pPr>
            <a:endParaRPr lang="en-US" dirty="0"/>
          </a:p>
          <a:p>
            <a:pPr>
              <a:buFont typeface="Arial" pitchFamily="34" charset="0"/>
              <a:buChar char="•"/>
            </a:pPr>
            <a:r>
              <a:rPr lang="en-US" dirty="0"/>
              <a:t>Discussed issues related to the competitiveness of the U.S. olive oil industry with key members of the Administration and Congress</a:t>
            </a:r>
          </a:p>
          <a:p>
            <a:pPr>
              <a:buFont typeface="Arial" pitchFamily="34" charset="0"/>
              <a:buChar char="•"/>
            </a:pPr>
            <a:endParaRPr lang="en-US" dirty="0"/>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ACCOMPLISHMENTS</a:t>
            </a:r>
            <a:endParaRPr lang="en-US" dirty="0"/>
          </a:p>
        </p:txBody>
      </p:sp>
    </p:spTree>
    <p:extLst>
      <p:ext uri="{BB962C8B-B14F-4D97-AF65-F5344CB8AC3E}">
        <p14:creationId xmlns:p14="http://schemas.microsoft.com/office/powerpoint/2010/main" val="247062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dirty="0"/>
              <a:t>USITC Investigation</a:t>
            </a:r>
          </a:p>
          <a:p>
            <a:pPr>
              <a:buFont typeface="Arial" pitchFamily="34" charset="0"/>
              <a:buChar char="•"/>
            </a:pPr>
            <a:endParaRPr lang="en-US" dirty="0"/>
          </a:p>
          <a:p>
            <a:pPr>
              <a:buFont typeface="Arial" pitchFamily="34" charset="0"/>
              <a:buChar char="•"/>
            </a:pPr>
            <a:r>
              <a:rPr lang="en-US" dirty="0" smtClean="0"/>
              <a:t>Import Provision (making an equal playing field) </a:t>
            </a:r>
            <a:endParaRPr lang="en-US" dirty="0"/>
          </a:p>
          <a:p>
            <a:pPr>
              <a:buFont typeface="Arial" pitchFamily="34" charset="0"/>
              <a:buChar char="•"/>
            </a:pPr>
            <a:endParaRPr lang="en-US" dirty="0"/>
          </a:p>
          <a:p>
            <a:pPr>
              <a:buFont typeface="Arial" pitchFamily="34" charset="0"/>
              <a:buChar char="•"/>
            </a:pPr>
            <a:r>
              <a:rPr lang="en-US" dirty="0"/>
              <a:t>Discussions Of International Trade Issues</a:t>
            </a:r>
          </a:p>
          <a:p>
            <a:pPr>
              <a:buFont typeface="Arial" pitchFamily="34" charset="0"/>
              <a:buChar char="•"/>
            </a:pPr>
            <a:endParaRPr lang="en-US" dirty="0"/>
          </a:p>
          <a:p>
            <a:pPr>
              <a:buFont typeface="Arial" pitchFamily="34" charset="0"/>
              <a:buChar char="•"/>
            </a:pPr>
            <a:r>
              <a:rPr lang="en-US" dirty="0"/>
              <a:t>Adding To The Debate</a:t>
            </a:r>
          </a:p>
          <a:p>
            <a:pPr>
              <a:buFont typeface="Arial" pitchFamily="34" charset="0"/>
              <a:buChar char="•"/>
            </a:pPr>
            <a:endParaRPr lang="en-US" dirty="0"/>
          </a:p>
          <a:p>
            <a:pPr>
              <a:buFont typeface="Arial" pitchFamily="34" charset="0"/>
              <a:buChar char="•"/>
            </a:pPr>
            <a:r>
              <a:rPr lang="en-US" dirty="0"/>
              <a:t>Increased Awareness Of The Issues</a:t>
            </a:r>
          </a:p>
          <a:p>
            <a:pPr>
              <a:buFont typeface="Arial"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SIGNIFICANT CHANGES BEGINNING</a:t>
            </a:r>
          </a:p>
        </p:txBody>
      </p:sp>
    </p:spTree>
    <p:extLst>
      <p:ext uri="{BB962C8B-B14F-4D97-AF65-F5344CB8AC3E}">
        <p14:creationId xmlns:p14="http://schemas.microsoft.com/office/powerpoint/2010/main" val="1158716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311426"/>
            <a:ext cx="6477000" cy="868362"/>
          </a:xfrm>
        </p:spPr>
        <p:txBody>
          <a:bodyPr>
            <a:normAutofit/>
          </a:bodyPr>
          <a:lstStyle/>
          <a:p>
            <a:r>
              <a:rPr lang="en-US" sz="4000" dirty="0" smtClean="0"/>
              <a:t>THE LATEST HEADLINES</a:t>
            </a:r>
            <a:endParaRPr lang="en-US" sz="4000" dirty="0"/>
          </a:p>
        </p:txBody>
      </p:sp>
      <p:sp>
        <p:nvSpPr>
          <p:cNvPr id="6" name="Rectangle 5"/>
          <p:cNvSpPr/>
          <p:nvPr/>
        </p:nvSpPr>
        <p:spPr>
          <a:xfrm>
            <a:off x="5257800" y="1186715"/>
            <a:ext cx="3886200" cy="1538883"/>
          </a:xfrm>
          <a:prstGeom prst="rect">
            <a:avLst/>
          </a:prstGeom>
        </p:spPr>
        <p:txBody>
          <a:bodyPr wrap="square">
            <a:spAutoFit/>
          </a:bodyPr>
          <a:lstStyle/>
          <a:p>
            <a:r>
              <a:rPr lang="en-US" sz="1400" b="1" dirty="0" smtClean="0"/>
              <a:t>Three </a:t>
            </a:r>
            <a:r>
              <a:rPr lang="en-US" sz="1400" b="1" dirty="0"/>
              <a:t>Fronts Converging in U.S. Olive Oil Industry </a:t>
            </a:r>
          </a:p>
          <a:p>
            <a:r>
              <a:rPr lang="en-US" sz="1000" dirty="0" smtClean="0"/>
              <a:t>Posted </a:t>
            </a:r>
            <a:r>
              <a:rPr lang="en-US" sz="1000" dirty="0"/>
              <a:t>on December 03, 2012</a:t>
            </a:r>
          </a:p>
          <a:p>
            <a:r>
              <a:rPr lang="en-US" sz="1000" dirty="0" smtClean="0"/>
              <a:t>by </a:t>
            </a:r>
            <a:r>
              <a:rPr lang="en-US" sz="1000" dirty="0"/>
              <a:t>Nancy </a:t>
            </a:r>
            <a:r>
              <a:rPr lang="en-US" sz="1000" dirty="0" smtClean="0"/>
              <a:t>Flagg</a:t>
            </a:r>
          </a:p>
          <a:p>
            <a:r>
              <a:rPr lang="en-US" sz="1000" dirty="0"/>
              <a:t>Olive Oil Times Contributor | Reporting from Sacramento</a:t>
            </a:r>
          </a:p>
          <a:p>
            <a:r>
              <a:rPr lang="en-US" sz="1200" b="1" dirty="0" smtClean="0"/>
              <a:t>Three </a:t>
            </a:r>
            <a:r>
              <a:rPr lang="en-US" sz="1200" b="1" dirty="0"/>
              <a:t>fronts, and the opposition to them, underscore the growing strength and voice of the U.S. domestic olive oil industry.</a:t>
            </a:r>
          </a:p>
        </p:txBody>
      </p:sp>
      <p:sp>
        <p:nvSpPr>
          <p:cNvPr id="8" name="Rectangle 7"/>
          <p:cNvSpPr/>
          <p:nvPr/>
        </p:nvSpPr>
        <p:spPr>
          <a:xfrm rot="20849836">
            <a:off x="52057" y="1340603"/>
            <a:ext cx="4038600" cy="923330"/>
          </a:xfrm>
          <a:prstGeom prst="rect">
            <a:avLst/>
          </a:prstGeom>
        </p:spPr>
        <p:txBody>
          <a:bodyPr wrap="square">
            <a:spAutoFit/>
          </a:bodyPr>
          <a:lstStyle/>
          <a:p>
            <a:r>
              <a:rPr lang="en-US" sz="1400" b="1" dirty="0" err="1"/>
              <a:t>Dr</a:t>
            </a:r>
            <a:r>
              <a:rPr lang="en-US" sz="1400" b="1" dirty="0"/>
              <a:t> Oz: 65% of Olive Oil is Fake!</a:t>
            </a:r>
          </a:p>
          <a:p>
            <a:r>
              <a:rPr lang="en-US" sz="1000" dirty="0" smtClean="0"/>
              <a:t>Dr</a:t>
            </a:r>
            <a:r>
              <a:rPr lang="en-US" sz="1000" dirty="0"/>
              <a:t>. Oz is uncovering the biggest supermarket lies that you need to hear about! </a:t>
            </a:r>
            <a:r>
              <a:rPr lang="en-US" sz="1000" dirty="0" smtClean="0"/>
              <a:t>http</a:t>
            </a:r>
            <a:r>
              <a:rPr lang="en-US" sz="1000" dirty="0"/>
              <a:t>://www.drozfans.com/dr-oz-food/dr-oz-fake-olive-oil-vs-cocaine-profits-dr-oz-olive-oil-purity-test/</a:t>
            </a:r>
          </a:p>
        </p:txBody>
      </p:sp>
      <p:sp>
        <p:nvSpPr>
          <p:cNvPr id="9" name="Rectangle 8"/>
          <p:cNvSpPr/>
          <p:nvPr/>
        </p:nvSpPr>
        <p:spPr>
          <a:xfrm>
            <a:off x="990600" y="2667000"/>
            <a:ext cx="4572000" cy="2369880"/>
          </a:xfrm>
          <a:prstGeom prst="rect">
            <a:avLst/>
          </a:prstGeom>
          <a:solidFill>
            <a:schemeClr val="accent1"/>
          </a:solidFill>
        </p:spPr>
        <p:txBody>
          <a:bodyPr wrap="square">
            <a:spAutoFit/>
          </a:bodyPr>
          <a:lstStyle/>
          <a:p>
            <a:r>
              <a:rPr lang="en-US" sz="1400" b="1" dirty="0"/>
              <a:t>Olive Oil Producers Seek ‘Level Playing Field’ in Global Market</a:t>
            </a:r>
          </a:p>
          <a:p>
            <a:r>
              <a:rPr lang="en-US" sz="1000" dirty="0"/>
              <a:t>The Los Angeles Times 2012-12-08: WASHINGTON — California olive oil producer Pat </a:t>
            </a:r>
            <a:r>
              <a:rPr lang="en-US" sz="1000" dirty="0" err="1"/>
              <a:t>Ricchiuti</a:t>
            </a:r>
            <a:r>
              <a:rPr lang="en-US" sz="1000" dirty="0"/>
              <a:t> feels the squeeze of foreign competition. So do his counterparts in Texas, Georgia and a handful of other states. Now, with the help of congressional allies, these leading U.S. olive oil producers are forcing a closer look at a tough global market. In a U.S. International Trade Commission hearing this week, officials ratcheted up a yearlong investigation that could end up pitting importers against domestic producers and one country against another. "We just want a level playing field so we can compete," said </a:t>
            </a:r>
            <a:r>
              <a:rPr lang="en-US" sz="1000" dirty="0" err="1"/>
              <a:t>Ricchiuti</a:t>
            </a:r>
            <a:r>
              <a:rPr lang="en-US" sz="1000" dirty="0"/>
              <a:t>, president of </a:t>
            </a:r>
            <a:r>
              <a:rPr lang="en-US" sz="1000" dirty="0" err="1"/>
              <a:t>Enzo</a:t>
            </a:r>
            <a:r>
              <a:rPr lang="en-US" sz="1000" dirty="0"/>
              <a:t>   http://article.wn.com/view/2012/12/08/Olive_oil_producers_seek_level_playing_field_in_global_marke/#/related_news</a:t>
            </a:r>
          </a:p>
        </p:txBody>
      </p:sp>
      <p:sp>
        <p:nvSpPr>
          <p:cNvPr id="11" name="Rectangle 10"/>
          <p:cNvSpPr/>
          <p:nvPr/>
        </p:nvSpPr>
        <p:spPr>
          <a:xfrm>
            <a:off x="2234821" y="5410200"/>
            <a:ext cx="4800600" cy="923330"/>
          </a:xfrm>
          <a:prstGeom prst="rect">
            <a:avLst/>
          </a:prstGeom>
        </p:spPr>
        <p:txBody>
          <a:bodyPr wrap="square">
            <a:spAutoFit/>
          </a:bodyPr>
          <a:lstStyle/>
          <a:p>
            <a:r>
              <a:rPr lang="en-US" sz="1400" b="1" dirty="0"/>
              <a:t>USITC Holds Hearing on Olive Oil Market Conditions</a:t>
            </a:r>
          </a:p>
          <a:p>
            <a:r>
              <a:rPr lang="en-US" sz="1000" dirty="0"/>
              <a:t>Posted on December 06 2012 | Categorized in: Olive Oil World</a:t>
            </a:r>
          </a:p>
          <a:p>
            <a:r>
              <a:rPr lang="en-US" sz="1000" dirty="0" smtClean="0"/>
              <a:t>By </a:t>
            </a:r>
            <a:r>
              <a:rPr lang="en-US" sz="1000" dirty="0"/>
              <a:t>Curtis Cord</a:t>
            </a:r>
          </a:p>
          <a:p>
            <a:r>
              <a:rPr lang="en-US" sz="1000" dirty="0"/>
              <a:t>Olive Oil Times Executive Editor | New York</a:t>
            </a:r>
          </a:p>
          <a:p>
            <a:r>
              <a:rPr lang="en-US" sz="1000" dirty="0"/>
              <a:t>USITC Holds Hearing on Olive Oil Market Conditions | Olive Oil Times</a:t>
            </a:r>
          </a:p>
        </p:txBody>
      </p:sp>
      <p:graphicFrame>
        <p:nvGraphicFramePr>
          <p:cNvPr id="12" name="Object 11"/>
          <p:cNvGraphicFramePr>
            <a:graphicFrameLocks noChangeAspect="1"/>
          </p:cNvGraphicFramePr>
          <p:nvPr>
            <p:extLst>
              <p:ext uri="{D42A27DB-BD31-4B8C-83A1-F6EECF244321}">
                <p14:modId xmlns:p14="http://schemas.microsoft.com/office/powerpoint/2010/main" val="3861284900"/>
              </p:ext>
            </p:extLst>
          </p:nvPr>
        </p:nvGraphicFramePr>
        <p:xfrm>
          <a:off x="6972300" y="5462587"/>
          <a:ext cx="2171700" cy="1395413"/>
        </p:xfrm>
        <a:graphic>
          <a:graphicData uri="http://schemas.openxmlformats.org/presentationml/2006/ole">
            <mc:AlternateContent xmlns:mc="http://schemas.openxmlformats.org/markup-compatibility/2006">
              <mc:Choice xmlns:v="urn:schemas-microsoft-com:vml" Requires="v">
                <p:oleObj spid="_x0000_s1029" name="Document" r:id="rId3" imgW="8305494" imgH="5333804" progId="Word.Document.12">
                  <p:embed/>
                </p:oleObj>
              </mc:Choice>
              <mc:Fallback>
                <p:oleObj name="Document" r:id="rId3" imgW="8305494" imgH="5333804"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462587"/>
                        <a:ext cx="21717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6752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MORE HEADLINES</a:t>
            </a: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016078"/>
            <a:ext cx="4770436" cy="184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417972"/>
            <a:ext cx="4318000" cy="22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1203039"/>
            <a:ext cx="3505200" cy="1446550"/>
          </a:xfrm>
          <a:prstGeom prst="rect">
            <a:avLst/>
          </a:prstGeom>
        </p:spPr>
        <p:txBody>
          <a:bodyPr wrap="square">
            <a:spAutoFit/>
          </a:bodyPr>
          <a:lstStyle/>
          <a:p>
            <a:r>
              <a:rPr lang="en-US" sz="1400" b="1" dirty="0"/>
              <a:t>European Commission Asked to Act on Threat of U.S. ‘Trade Barriers’</a:t>
            </a:r>
          </a:p>
          <a:p>
            <a:r>
              <a:rPr lang="en-US" sz="1000" dirty="0"/>
              <a:t>by Julie Butler</a:t>
            </a:r>
          </a:p>
          <a:p>
            <a:r>
              <a:rPr lang="en-US" sz="1000" dirty="0"/>
              <a:t>Concerns have been raised in the European Parliament about potential harm for E.U. exporters from the proposed U.S. marketing order. http://www.oliveoiltimes.com/tag/olive-oil-standards</a:t>
            </a:r>
          </a:p>
        </p:txBody>
      </p:sp>
      <p:sp>
        <p:nvSpPr>
          <p:cNvPr id="6" name="Rectangle 5"/>
          <p:cNvSpPr/>
          <p:nvPr/>
        </p:nvSpPr>
        <p:spPr>
          <a:xfrm>
            <a:off x="76200" y="2895601"/>
            <a:ext cx="4114800" cy="1538883"/>
          </a:xfrm>
          <a:prstGeom prst="rect">
            <a:avLst/>
          </a:prstGeom>
          <a:solidFill>
            <a:schemeClr val="accent1"/>
          </a:solidFill>
        </p:spPr>
        <p:txBody>
          <a:bodyPr wrap="square">
            <a:spAutoFit/>
          </a:bodyPr>
          <a:lstStyle/>
          <a:p>
            <a:r>
              <a:rPr lang="en-US" sz="1400" b="1" dirty="0" smtClean="0"/>
              <a:t>European </a:t>
            </a:r>
            <a:r>
              <a:rPr lang="en-US" sz="1400" b="1" dirty="0"/>
              <a:t>Parliament Provides Some Comfort for Spanish Olive Oil </a:t>
            </a:r>
            <a:endParaRPr lang="en-US" sz="1400" b="1" dirty="0" smtClean="0"/>
          </a:p>
          <a:p>
            <a:r>
              <a:rPr lang="en-US" sz="1000" dirty="0"/>
              <a:t>March 18 2013 | Filed in: </a:t>
            </a:r>
            <a:r>
              <a:rPr lang="en-US" sz="1000" dirty="0">
                <a:hlinkClick r:id="rId4"/>
              </a:rPr>
              <a:t>European Union</a:t>
            </a:r>
            <a:endParaRPr lang="en-US" sz="1000" b="1" dirty="0"/>
          </a:p>
          <a:p>
            <a:r>
              <a:rPr lang="en-US" sz="1000" dirty="0" smtClean="0"/>
              <a:t>by </a:t>
            </a:r>
            <a:r>
              <a:rPr lang="en-US" sz="1000" dirty="0"/>
              <a:t>Julie Butler</a:t>
            </a:r>
          </a:p>
          <a:p>
            <a:r>
              <a:rPr lang="en-US" sz="1000" dirty="0"/>
              <a:t>Olive Oil Times Contributor | Reporting from Barcelona</a:t>
            </a:r>
          </a:p>
          <a:p>
            <a:r>
              <a:rPr lang="en-US" sz="1000" dirty="0"/>
              <a:t>A hatchet still hovers over subsidies paid to farmers, but the Parliament gave them some hope of easing the imminent blow.</a:t>
            </a:r>
          </a:p>
          <a:p>
            <a:r>
              <a:rPr lang="en-US" sz="800" dirty="0"/>
              <a:t>http://</a:t>
            </a:r>
            <a:r>
              <a:rPr lang="en-US" sz="800" dirty="0" err="1"/>
              <a:t>www.oliveoiltimes.com</a:t>
            </a:r>
            <a:r>
              <a:rPr lang="en-US" sz="800" dirty="0"/>
              <a:t>/olive-oil-business/</a:t>
            </a:r>
            <a:r>
              <a:rPr lang="en-US" sz="800" dirty="0" err="1"/>
              <a:t>europe</a:t>
            </a:r>
            <a:r>
              <a:rPr lang="en-US" sz="800" dirty="0"/>
              <a:t>-provides-some-comfort-for-</a:t>
            </a:r>
            <a:r>
              <a:rPr lang="en-US" sz="800" dirty="0" err="1"/>
              <a:t>spanish</a:t>
            </a:r>
            <a:r>
              <a:rPr lang="en-US" sz="800" dirty="0"/>
              <a:t>-olive-oil/33402</a:t>
            </a:r>
          </a:p>
        </p:txBody>
      </p:sp>
      <p:sp>
        <p:nvSpPr>
          <p:cNvPr id="7" name="Rectangle 6"/>
          <p:cNvSpPr/>
          <p:nvPr/>
        </p:nvSpPr>
        <p:spPr>
          <a:xfrm>
            <a:off x="4826000" y="3200400"/>
            <a:ext cx="4059236" cy="1600438"/>
          </a:xfrm>
          <a:prstGeom prst="rect">
            <a:avLst/>
          </a:prstGeom>
        </p:spPr>
        <p:txBody>
          <a:bodyPr wrap="square">
            <a:spAutoFit/>
          </a:bodyPr>
          <a:lstStyle/>
          <a:p>
            <a:r>
              <a:rPr lang="en-US" sz="1400" b="1" dirty="0"/>
              <a:t>South African Olive Oil Producers Seek Reforms </a:t>
            </a:r>
          </a:p>
          <a:p>
            <a:r>
              <a:rPr lang="en-US" sz="1000" dirty="0"/>
              <a:t>April 30 2013 | Filed in: Africa and The Middle East</a:t>
            </a:r>
          </a:p>
          <a:p>
            <a:r>
              <a:rPr lang="en-US" sz="1000" dirty="0" smtClean="0"/>
              <a:t>by </a:t>
            </a:r>
            <a:r>
              <a:rPr lang="en-US" sz="1000" dirty="0" err="1"/>
              <a:t>Omeros</a:t>
            </a:r>
            <a:r>
              <a:rPr lang="en-US" sz="1000" dirty="0"/>
              <a:t> </a:t>
            </a:r>
            <a:r>
              <a:rPr lang="en-US" sz="1000" dirty="0" err="1"/>
              <a:t>Demetriou</a:t>
            </a:r>
            <a:endParaRPr lang="en-US" sz="1000" dirty="0"/>
          </a:p>
          <a:p>
            <a:r>
              <a:rPr lang="en-US" sz="1000" dirty="0"/>
              <a:t>Olive Oil Times Contributor | Reporting from Cape Town, South Africa</a:t>
            </a:r>
          </a:p>
          <a:p>
            <a:r>
              <a:rPr lang="en-US" sz="1000" dirty="0"/>
              <a:t>A new chapter for South African olive oil is taking shape with several major developments promising reform for the local industry</a:t>
            </a:r>
          </a:p>
        </p:txBody>
      </p:sp>
    </p:spTree>
    <p:extLst>
      <p:ext uri="{BB962C8B-B14F-4D97-AF65-F5344CB8AC3E}">
        <p14:creationId xmlns:p14="http://schemas.microsoft.com/office/powerpoint/2010/main" val="2743305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a:t>Momentum Is Building Behind The Industry</a:t>
            </a:r>
          </a:p>
          <a:p>
            <a:pPr>
              <a:buFont typeface="Arial" pitchFamily="34" charset="0"/>
              <a:buChar char="•"/>
            </a:pPr>
            <a:r>
              <a:rPr lang="en-US" dirty="0"/>
              <a:t>U.S. Is Now Becoming Part Of the Discussion</a:t>
            </a:r>
          </a:p>
          <a:p>
            <a:pPr>
              <a:buFont typeface="Arial" pitchFamily="34" charset="0"/>
              <a:buChar char="•"/>
            </a:pPr>
            <a:r>
              <a:rPr lang="en-US" dirty="0"/>
              <a:t>Several Issues Still Coming</a:t>
            </a:r>
          </a:p>
          <a:p>
            <a:pPr>
              <a:buFont typeface="Arial" pitchFamily="34" charset="0"/>
              <a:buChar char="•"/>
            </a:pPr>
            <a:r>
              <a:rPr lang="en-US" dirty="0"/>
              <a:t>Putting Together Infrastructure</a:t>
            </a:r>
          </a:p>
          <a:p>
            <a:pPr>
              <a:buFont typeface="Arial" pitchFamily="34" charset="0"/>
              <a:buChar char="•"/>
            </a:pPr>
            <a:r>
              <a:rPr lang="en-US" dirty="0"/>
              <a:t>Have A Great Opportunity To Change The Industry</a:t>
            </a:r>
          </a:p>
          <a:p>
            <a:pPr>
              <a:buFont typeface="Arial" pitchFamily="34" charset="0"/>
              <a:buChar char="•"/>
            </a:pPr>
            <a:endParaRPr lang="en-US" dirty="0"/>
          </a:p>
          <a:p>
            <a:pPr>
              <a:buFont typeface="Arial" pitchFamily="34" charset="0"/>
              <a:buChar char="•"/>
            </a:pPr>
            <a:r>
              <a:rPr lang="en-US" dirty="0"/>
              <a:t>THE FIGHT IS EARLY AND IT HAS JUST BEGUN!</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THE “MO” FACTOR</a:t>
            </a:r>
          </a:p>
        </p:txBody>
      </p:sp>
    </p:spTree>
    <p:extLst>
      <p:ext uri="{BB962C8B-B14F-4D97-AF65-F5344CB8AC3E}">
        <p14:creationId xmlns:p14="http://schemas.microsoft.com/office/powerpoint/2010/main" val="2194482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229600" cy="1143000"/>
          </a:xfrm>
        </p:spPr>
        <p:txBody>
          <a:bodyPr/>
          <a:lstStyle/>
          <a:p>
            <a:r>
              <a:rPr lang="en-US" dirty="0" smtClean="0"/>
              <a:t>GOOD NEWS</a:t>
            </a:r>
            <a:endParaRPr lang="en-US" dirty="0"/>
          </a:p>
        </p:txBody>
      </p:sp>
      <p:sp>
        <p:nvSpPr>
          <p:cNvPr id="4" name="Rectangle 3"/>
          <p:cNvSpPr/>
          <p:nvPr/>
        </p:nvSpPr>
        <p:spPr>
          <a:xfrm>
            <a:off x="4578927" y="5029200"/>
            <a:ext cx="4572000" cy="1231106"/>
          </a:xfrm>
          <a:prstGeom prst="rect">
            <a:avLst/>
          </a:prstGeom>
        </p:spPr>
        <p:txBody>
          <a:bodyPr>
            <a:spAutoFit/>
          </a:bodyPr>
          <a:lstStyle/>
          <a:p>
            <a:r>
              <a:rPr lang="en-US" sz="1400" b="1" dirty="0" smtClean="0"/>
              <a:t>Improved </a:t>
            </a:r>
            <a:r>
              <a:rPr lang="en-US" sz="1400" b="1" dirty="0"/>
              <a:t>DNA Tracing Puts Olive Oil Adulterers on Notice </a:t>
            </a:r>
          </a:p>
          <a:p>
            <a:r>
              <a:rPr lang="en-US" sz="1000" dirty="0" smtClean="0"/>
              <a:t>by </a:t>
            </a:r>
            <a:r>
              <a:rPr lang="en-US" sz="1000" dirty="0"/>
              <a:t>Julie Butler</a:t>
            </a:r>
          </a:p>
          <a:p>
            <a:r>
              <a:rPr lang="en-US" sz="1000" dirty="0" smtClean="0"/>
              <a:t>Spanish </a:t>
            </a:r>
            <a:r>
              <a:rPr lang="en-US" sz="1000" dirty="0"/>
              <a:t>scientists claim they are close to offering‭ “‬paternity tests‭" ‬for virgin olive oil which would be a powerful ally against </a:t>
            </a:r>
            <a:r>
              <a:rPr lang="en-US" sz="1000" dirty="0" smtClean="0"/>
              <a:t>fraud</a:t>
            </a:r>
          </a:p>
          <a:p>
            <a:r>
              <a:rPr lang="en-US" sz="800" dirty="0"/>
              <a:t>http://www.oliveoiltimes.com/olive-oil-business/improved-dna-tracing-puts-olive-oil-adulterers-on-notice/33881</a:t>
            </a:r>
          </a:p>
        </p:txBody>
      </p:sp>
      <p:sp>
        <p:nvSpPr>
          <p:cNvPr id="5" name="Rectangle 4"/>
          <p:cNvSpPr/>
          <p:nvPr/>
        </p:nvSpPr>
        <p:spPr>
          <a:xfrm>
            <a:off x="4267200" y="1219200"/>
            <a:ext cx="4800600" cy="2339102"/>
          </a:xfrm>
          <a:prstGeom prst="rect">
            <a:avLst/>
          </a:prstGeom>
          <a:solidFill>
            <a:schemeClr val="accent1"/>
          </a:solidFill>
          <a:ln>
            <a:noFill/>
          </a:ln>
        </p:spPr>
        <p:txBody>
          <a:bodyPr wrap="square">
            <a:spAutoFit/>
          </a:bodyPr>
          <a:lstStyle/>
          <a:p>
            <a:r>
              <a:rPr lang="en-US" sz="1400" b="1" dirty="0"/>
              <a:t>Mediterranean Diet Shown to Ward Off Heart Attack and Stroke</a:t>
            </a:r>
          </a:p>
          <a:p>
            <a:r>
              <a:rPr lang="en-US" sz="1000" dirty="0"/>
              <a:t>By GINA KOLATA</a:t>
            </a:r>
          </a:p>
          <a:p>
            <a:r>
              <a:rPr lang="en-US" sz="1000" dirty="0" smtClean="0"/>
              <a:t>Published</a:t>
            </a:r>
            <a:r>
              <a:rPr lang="en-US" sz="1000" dirty="0"/>
              <a:t>: February 25, 2013 </a:t>
            </a:r>
            <a:endParaRPr lang="en-US" sz="1000" dirty="0" smtClean="0"/>
          </a:p>
          <a:p>
            <a:r>
              <a:rPr lang="en-US" sz="1200" dirty="0"/>
              <a:t>About 30 percent of heart attacks, strokes and deaths from heart disease can be prevented in people at high risk if they switch to a Mediterranean diet rich in olive oil, nuts, beans, fish, fruits and vegetables, and even drink wine with meals, a large and rigorous new study has found. </a:t>
            </a:r>
            <a:endParaRPr lang="en-US" sz="1200" dirty="0" smtClean="0"/>
          </a:p>
          <a:p>
            <a:r>
              <a:rPr lang="en-US" sz="1000" dirty="0"/>
              <a:t>http://www.nytimes.com/2013/02/26/health/mediterranean-diet-can-cut-heart-disease-study-finds.html?pagewanted=all&amp;_r=0</a:t>
            </a:r>
          </a:p>
          <a:p>
            <a:endParaRPr lang="en-US" dirty="0"/>
          </a:p>
        </p:txBody>
      </p:sp>
      <p:sp>
        <p:nvSpPr>
          <p:cNvPr id="2" name="Rectangle 1"/>
          <p:cNvSpPr/>
          <p:nvPr/>
        </p:nvSpPr>
        <p:spPr>
          <a:xfrm>
            <a:off x="304800" y="3657600"/>
            <a:ext cx="4114800" cy="1415772"/>
          </a:xfrm>
          <a:prstGeom prst="rect">
            <a:avLst/>
          </a:prstGeom>
          <a:solidFill>
            <a:schemeClr val="tx1"/>
          </a:solidFill>
        </p:spPr>
        <p:txBody>
          <a:bodyPr wrap="square">
            <a:spAutoFit/>
          </a:bodyPr>
          <a:lstStyle/>
          <a:p>
            <a:r>
              <a:rPr lang="en-US" sz="1400" dirty="0" smtClean="0">
                <a:solidFill>
                  <a:schemeClr val="bg1"/>
                </a:solidFill>
              </a:rPr>
              <a:t>‘</a:t>
            </a:r>
            <a:r>
              <a:rPr lang="en-US" sz="1400" dirty="0">
                <a:solidFill>
                  <a:schemeClr val="bg1"/>
                </a:solidFill>
              </a:rPr>
              <a:t>Space Laser’ Can Detect Fraudulent Olive </a:t>
            </a:r>
            <a:r>
              <a:rPr lang="en-US" sz="1400" dirty="0" smtClean="0">
                <a:solidFill>
                  <a:schemeClr val="bg1"/>
                </a:solidFill>
              </a:rPr>
              <a:t>Oil</a:t>
            </a:r>
            <a:endParaRPr lang="en-US" sz="1400" dirty="0">
              <a:solidFill>
                <a:schemeClr val="bg1"/>
              </a:solidFill>
            </a:endParaRPr>
          </a:p>
          <a:p>
            <a:r>
              <a:rPr lang="en-US" sz="1000" dirty="0">
                <a:solidFill>
                  <a:schemeClr val="bg1"/>
                </a:solidFill>
              </a:rPr>
              <a:t>by Naomi Tupper</a:t>
            </a:r>
          </a:p>
          <a:p>
            <a:r>
              <a:rPr lang="en-US" sz="1000" cap="all" dirty="0">
                <a:solidFill>
                  <a:schemeClr val="bg1"/>
                </a:solidFill>
              </a:rPr>
              <a:t>Posted on February 17 </a:t>
            </a:r>
            <a:r>
              <a:rPr lang="en-US" sz="1000" cap="all" dirty="0" smtClean="0">
                <a:solidFill>
                  <a:schemeClr val="bg1"/>
                </a:solidFill>
              </a:rPr>
              <a:t>2013</a:t>
            </a:r>
            <a:endParaRPr lang="en-US" dirty="0">
              <a:solidFill>
                <a:schemeClr val="bg1"/>
              </a:solidFill>
            </a:endParaRPr>
          </a:p>
          <a:p>
            <a:r>
              <a:rPr lang="en-US" sz="1200" dirty="0">
                <a:solidFill>
                  <a:schemeClr val="bg1"/>
                </a:solidFill>
              </a:rPr>
              <a:t>A new laser device developed to detect carbon on Mars, could be used detect food fakes, including fraudulent olive oil, here on earth. </a:t>
            </a:r>
            <a:r>
              <a:rPr lang="en-US" sz="800" dirty="0">
                <a:solidFill>
                  <a:schemeClr val="bg1"/>
                </a:solidFill>
              </a:rPr>
              <a:t>http://</a:t>
            </a:r>
            <a:r>
              <a:rPr lang="en-US" sz="800" dirty="0" err="1">
                <a:solidFill>
                  <a:schemeClr val="bg1"/>
                </a:solidFill>
              </a:rPr>
              <a:t>www.oliveoiltimes.com</a:t>
            </a:r>
            <a:r>
              <a:rPr lang="en-US" sz="800" dirty="0">
                <a:solidFill>
                  <a:schemeClr val="bg1"/>
                </a:solidFill>
              </a:rPr>
              <a:t>/olive-oil-basics/space-laser-detects-fraudulent-olive-oil/32854</a:t>
            </a:r>
          </a:p>
        </p:txBody>
      </p:sp>
    </p:spTree>
    <p:extLst>
      <p:ext uri="{BB962C8B-B14F-4D97-AF65-F5344CB8AC3E}">
        <p14:creationId xmlns:p14="http://schemas.microsoft.com/office/powerpoint/2010/main" val="1045764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a:t>Ongoing exploration of ways to level the playing field for domestic producers to compete with international producers</a:t>
            </a:r>
          </a:p>
          <a:p>
            <a:pPr>
              <a:buFont typeface="Arial" pitchFamily="34" charset="0"/>
              <a:buChar char="•"/>
            </a:pPr>
            <a:endParaRPr lang="en-US" dirty="0"/>
          </a:p>
          <a:p>
            <a:pPr>
              <a:buFont typeface="Arial" pitchFamily="34" charset="0"/>
              <a:buChar char="•"/>
            </a:pPr>
            <a:r>
              <a:rPr lang="en-US" dirty="0"/>
              <a:t>Continue to be a liaison between the U.S. olive oil industry and the world olive oil industry </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2013 GOALS</a:t>
            </a:r>
          </a:p>
        </p:txBody>
      </p:sp>
    </p:spTree>
    <p:extLst>
      <p:ext uri="{BB962C8B-B14F-4D97-AF65-F5344CB8AC3E}">
        <p14:creationId xmlns:p14="http://schemas.microsoft.com/office/powerpoint/2010/main" val="2679470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Grower Panel</a:t>
            </a:r>
            <a:endParaRPr lang="en-US" sz="6600" dirty="0"/>
          </a:p>
        </p:txBody>
      </p:sp>
      <p:sp>
        <p:nvSpPr>
          <p:cNvPr id="3" name="TextBox 2"/>
          <p:cNvSpPr txBox="1"/>
          <p:nvPr/>
        </p:nvSpPr>
        <p:spPr>
          <a:xfrm>
            <a:off x="304800" y="2177951"/>
            <a:ext cx="8763000" cy="3970318"/>
          </a:xfrm>
          <a:prstGeom prst="rect">
            <a:avLst/>
          </a:prstGeom>
          <a:noFill/>
        </p:spPr>
        <p:txBody>
          <a:bodyPr wrap="square" rtlCol="0">
            <a:spAutoFit/>
          </a:bodyPr>
          <a:lstStyle/>
          <a:p>
            <a:r>
              <a:rPr lang="en-US" sz="3600" dirty="0"/>
              <a:t>Kevin Shaw</a:t>
            </a:r>
            <a:r>
              <a:rPr lang="en-US" sz="2400" dirty="0"/>
              <a:t>—Georgia Olive </a:t>
            </a:r>
            <a:r>
              <a:rPr lang="en-US" sz="2400" dirty="0" smtClean="0"/>
              <a:t>Farms &amp; Gayla’s Grits</a:t>
            </a:r>
            <a:endParaRPr lang="en-US" sz="2400" dirty="0"/>
          </a:p>
          <a:p>
            <a:r>
              <a:rPr lang="en-US" sz="3600" dirty="0" smtClean="0"/>
              <a:t>Don </a:t>
            </a:r>
            <a:r>
              <a:rPr lang="en-US" sz="3600" dirty="0"/>
              <a:t>Mueller</a:t>
            </a:r>
            <a:r>
              <a:rPr lang="en-US" sz="2400" dirty="0"/>
              <a:t>—Green Gate Olive Grove</a:t>
            </a:r>
          </a:p>
          <a:p>
            <a:r>
              <a:rPr lang="en-US" sz="3600" dirty="0" smtClean="0"/>
              <a:t>Sam </a:t>
            </a:r>
            <a:r>
              <a:rPr lang="en-US" sz="3600" dirty="0"/>
              <a:t>Shaw</a:t>
            </a:r>
            <a:r>
              <a:rPr lang="en-US" sz="2400" dirty="0"/>
              <a:t>—Georgia Olive Tree Nursery </a:t>
            </a:r>
            <a:r>
              <a:rPr lang="en-US" sz="2400" dirty="0" smtClean="0"/>
              <a:t>&amp; </a:t>
            </a:r>
            <a:r>
              <a:rPr lang="en-US" sz="2400" dirty="0"/>
              <a:t>Farming </a:t>
            </a:r>
          </a:p>
          <a:p>
            <a:r>
              <a:rPr lang="en-US" sz="3600" dirty="0" smtClean="0"/>
              <a:t>Paul </a:t>
            </a:r>
            <a:r>
              <a:rPr lang="en-US" sz="3600" dirty="0"/>
              <a:t>Miller</a:t>
            </a:r>
            <a:r>
              <a:rPr lang="en-US" sz="2400" dirty="0"/>
              <a:t>—Extra Virgin Alliance</a:t>
            </a:r>
          </a:p>
          <a:p>
            <a:r>
              <a:rPr lang="en-US" sz="3600" dirty="0" smtClean="0"/>
              <a:t>Bob </a:t>
            </a:r>
            <a:r>
              <a:rPr lang="en-US" sz="3600" dirty="0"/>
              <a:t>Krueger</a:t>
            </a:r>
            <a:r>
              <a:rPr lang="en-US" sz="2400" dirty="0"/>
              <a:t>—Krueger Family Farms</a:t>
            </a:r>
          </a:p>
          <a:p>
            <a:r>
              <a:rPr lang="en-US" sz="3600" dirty="0" smtClean="0"/>
              <a:t>Berrien </a:t>
            </a:r>
            <a:r>
              <a:rPr lang="en-US" sz="3600" dirty="0"/>
              <a:t>Sutton</a:t>
            </a:r>
            <a:r>
              <a:rPr lang="en-US" sz="2400" dirty="0"/>
              <a:t>—Still Pond </a:t>
            </a:r>
            <a:r>
              <a:rPr lang="en-US" sz="2400" dirty="0" smtClean="0"/>
              <a:t>Farms &amp; Georgia Olive Farms</a:t>
            </a:r>
            <a:endParaRPr lang="en-US" sz="2400" dirty="0"/>
          </a:p>
          <a:p>
            <a:r>
              <a:rPr lang="en-US" dirty="0"/>
              <a:t> </a:t>
            </a:r>
          </a:p>
          <a:p>
            <a:endParaRPr lang="en-US" dirty="0"/>
          </a:p>
        </p:txBody>
      </p:sp>
    </p:spTree>
    <p:extLst>
      <p:ext uri="{BB962C8B-B14F-4D97-AF65-F5344CB8AC3E}">
        <p14:creationId xmlns:p14="http://schemas.microsoft.com/office/powerpoint/2010/main" val="214845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Need To Stay In The Fight</a:t>
            </a:r>
          </a:p>
          <a:p>
            <a:pPr marL="109728" indent="0">
              <a:buNone/>
            </a:pPr>
            <a:endParaRPr lang="en-US" dirty="0" smtClean="0"/>
          </a:p>
          <a:p>
            <a:pPr marL="109728" indent="0">
              <a:buNone/>
            </a:pPr>
            <a:r>
              <a:rPr lang="en-US" dirty="0" smtClean="0"/>
              <a:t>AOOPA</a:t>
            </a:r>
            <a:endParaRPr lang="en-US" dirty="0"/>
          </a:p>
          <a:p>
            <a:pPr>
              <a:buFont typeface="Arial" pitchFamily="34" charset="0"/>
              <a:buChar char="•"/>
            </a:pPr>
            <a:r>
              <a:rPr lang="en-US" dirty="0"/>
              <a:t>Asking all American producers to participate</a:t>
            </a:r>
          </a:p>
          <a:p>
            <a:pPr>
              <a:buFont typeface="Arial" pitchFamily="34" charset="0"/>
              <a:buChar char="•"/>
            </a:pPr>
            <a:endParaRPr lang="en-US" dirty="0"/>
          </a:p>
          <a:p>
            <a:pPr>
              <a:buFont typeface="Arial" pitchFamily="34" charset="0"/>
              <a:buChar char="•"/>
            </a:pPr>
            <a:r>
              <a:rPr lang="en-US" dirty="0"/>
              <a:t>Help keep fighting the good fight</a:t>
            </a:r>
          </a:p>
          <a:p>
            <a:pPr>
              <a:buFont typeface="Arial" pitchFamily="34" charset="0"/>
              <a:buChar char="•"/>
            </a:pPr>
            <a:endParaRPr lang="en-US" dirty="0"/>
          </a:p>
          <a:p>
            <a:pPr>
              <a:buFont typeface="Arial" pitchFamily="34" charset="0"/>
              <a:buChar char="•"/>
            </a:pPr>
            <a:r>
              <a:rPr lang="en-US" dirty="0"/>
              <a:t>Stay informed on all the latest developments</a:t>
            </a:r>
          </a:p>
          <a:p>
            <a:pPr>
              <a:buFont typeface="Arial" pitchFamily="34" charset="0"/>
              <a:buChar char="•"/>
            </a:pPr>
            <a:endParaRPr lang="en-US" dirty="0"/>
          </a:p>
          <a:p>
            <a:pPr>
              <a:buFont typeface="Arial" pitchFamily="34" charset="0"/>
              <a:buChar char="•"/>
            </a:pPr>
            <a:r>
              <a:rPr lang="en-US" dirty="0"/>
              <a:t>Be a resource and a voice for the American Olive Oil Industry	</a:t>
            </a:r>
          </a:p>
          <a:p>
            <a:pPr>
              <a:buFont typeface="Arial" pitchFamily="34" charset="0"/>
              <a:buChar char="•"/>
            </a:pPr>
            <a:endParaRPr lang="en-US" dirty="0"/>
          </a:p>
        </p:txBody>
      </p:sp>
      <p:sp>
        <p:nvSpPr>
          <p:cNvPr id="3" name="Title 2"/>
          <p:cNvSpPr>
            <a:spLocks noGrp="1"/>
          </p:cNvSpPr>
          <p:nvPr>
            <p:ph type="title"/>
          </p:nvPr>
        </p:nvSpPr>
        <p:spPr/>
        <p:txBody>
          <a:bodyPr/>
          <a:lstStyle/>
          <a:p>
            <a:r>
              <a:rPr lang="en-US" dirty="0"/>
              <a:t>NEED YOUR HELP</a:t>
            </a:r>
          </a:p>
        </p:txBody>
      </p:sp>
    </p:spTree>
    <p:extLst>
      <p:ext uri="{BB962C8B-B14F-4D97-AF65-F5344CB8AC3E}">
        <p14:creationId xmlns:p14="http://schemas.microsoft.com/office/powerpoint/2010/main" val="3872667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dirty="0"/>
          </a:p>
          <a:p>
            <a:pPr marL="109728" indent="0" algn="ctr">
              <a:buNone/>
            </a:pPr>
            <a:r>
              <a:rPr lang="en-US" dirty="0"/>
              <a:t>Alexander </a:t>
            </a:r>
            <a:r>
              <a:rPr lang="en-US" dirty="0" err="1"/>
              <a:t>Ott</a:t>
            </a:r>
            <a:endParaRPr lang="en-US" dirty="0"/>
          </a:p>
          <a:p>
            <a:pPr marL="109728" indent="0" algn="ctr">
              <a:buNone/>
            </a:pPr>
            <a:r>
              <a:rPr lang="en-US" dirty="0"/>
              <a:t>Executive Director</a:t>
            </a:r>
          </a:p>
          <a:p>
            <a:pPr marL="109728" indent="0" algn="ctr">
              <a:buNone/>
            </a:pPr>
            <a:r>
              <a:rPr lang="en-US" dirty="0"/>
              <a:t>aott@aoopa.org</a:t>
            </a:r>
          </a:p>
          <a:p>
            <a:pPr marL="109728" indent="0" algn="ctr">
              <a:buNone/>
            </a:pPr>
            <a:endParaRPr lang="en-US" dirty="0"/>
          </a:p>
          <a:p>
            <a:pPr marL="109728" indent="0" algn="ctr">
              <a:buNone/>
            </a:pPr>
            <a:r>
              <a:rPr lang="en-US" dirty="0"/>
              <a:t>Kimberly </a:t>
            </a:r>
            <a:r>
              <a:rPr lang="en-US" dirty="0" err="1"/>
              <a:t>Houlding</a:t>
            </a:r>
            <a:r>
              <a:rPr lang="en-US" dirty="0"/>
              <a:t> </a:t>
            </a:r>
          </a:p>
          <a:p>
            <a:pPr marL="109728" indent="0" algn="ctr">
              <a:buNone/>
            </a:pPr>
            <a:r>
              <a:rPr lang="en-US" dirty="0"/>
              <a:t>Director of Government and Industry Relations</a:t>
            </a:r>
          </a:p>
          <a:p>
            <a:pPr marL="109728" indent="0" algn="ctr">
              <a:buNone/>
            </a:pPr>
            <a:r>
              <a:rPr lang="en-US" dirty="0"/>
              <a:t>khoulding@aoopa.org</a:t>
            </a:r>
          </a:p>
          <a:p>
            <a:pPr marL="109728" indent="0" algn="ctr">
              <a:buNone/>
            </a:pPr>
            <a:r>
              <a:rPr lang="en-US" dirty="0"/>
              <a:t>(559) 472-7838 </a:t>
            </a:r>
          </a:p>
          <a:p>
            <a:pPr marL="109728" indent="0" algn="ctr">
              <a:buNone/>
            </a:pPr>
            <a:endParaRPr lang="en-US" dirty="0"/>
          </a:p>
          <a:p>
            <a:pPr marL="109728" indent="0" algn="ctr">
              <a:buNone/>
            </a:pPr>
            <a:endParaRPr lang="en-US" dirty="0"/>
          </a:p>
        </p:txBody>
      </p:sp>
      <p:pic>
        <p:nvPicPr>
          <p:cNvPr id="4" name="Picture 3" descr="AmOliveOilProdAssoc_Logo_900x333pxCMYK-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173" y="152400"/>
            <a:ext cx="4011827" cy="1484376"/>
          </a:xfrm>
          <a:prstGeom prst="rect">
            <a:avLst/>
          </a:prstGeom>
        </p:spPr>
      </p:pic>
    </p:spTree>
    <p:extLst>
      <p:ext uri="{BB962C8B-B14F-4D97-AF65-F5344CB8AC3E}">
        <p14:creationId xmlns:p14="http://schemas.microsoft.com/office/powerpoint/2010/main" val="2524554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effectLst/>
              </a:rPr>
              <a:t>Legislative Update </a:t>
            </a:r>
            <a:endParaRPr lang="en-US" sz="6600" dirty="0"/>
          </a:p>
        </p:txBody>
      </p:sp>
      <p:sp>
        <p:nvSpPr>
          <p:cNvPr id="5" name="TextBox 4"/>
          <p:cNvSpPr txBox="1"/>
          <p:nvPr/>
        </p:nvSpPr>
        <p:spPr>
          <a:xfrm>
            <a:off x="5105400" y="1600200"/>
            <a:ext cx="3048000" cy="769441"/>
          </a:xfrm>
          <a:prstGeom prst="rect">
            <a:avLst/>
          </a:prstGeom>
          <a:noFill/>
        </p:spPr>
        <p:txBody>
          <a:bodyPr wrap="square" rtlCol="0">
            <a:spAutoFit/>
          </a:bodyPr>
          <a:lstStyle/>
          <a:p>
            <a:pPr algn="ctr"/>
            <a:r>
              <a:rPr lang="en-US" sz="4400" dirty="0" smtClean="0"/>
              <a:t>Jason Shaw</a:t>
            </a:r>
            <a:endParaRPr lang="en-US" sz="4400" dirty="0"/>
          </a:p>
        </p:txBody>
      </p:sp>
      <p:sp>
        <p:nvSpPr>
          <p:cNvPr id="7" name="TextBox 6"/>
          <p:cNvSpPr txBox="1"/>
          <p:nvPr/>
        </p:nvSpPr>
        <p:spPr>
          <a:xfrm>
            <a:off x="990600" y="1676400"/>
            <a:ext cx="2895600" cy="769441"/>
          </a:xfrm>
          <a:prstGeom prst="rect">
            <a:avLst/>
          </a:prstGeom>
          <a:noFill/>
        </p:spPr>
        <p:txBody>
          <a:bodyPr wrap="square" rtlCol="0">
            <a:spAutoFit/>
          </a:bodyPr>
          <a:lstStyle/>
          <a:p>
            <a:pPr algn="ctr"/>
            <a:r>
              <a:rPr lang="en-US" sz="4400" dirty="0" smtClean="0"/>
              <a:t>Paul Miller</a:t>
            </a:r>
            <a:endParaRPr lang="en-US" sz="4400" dirty="0"/>
          </a:p>
        </p:txBody>
      </p:sp>
      <p:pic>
        <p:nvPicPr>
          <p:cNvPr id="2050" name="Picture 2" descr="Paul_Mi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2667001" cy="2646904"/>
          </a:xfrm>
          <a:prstGeom prst="rect">
            <a:avLst/>
          </a:prstGeom>
          <a:noFill/>
          <a:ln w="31750"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1" name="Picture 3" descr="8-Jason Shaw Formal Photos' (31)"/>
          <p:cNvPicPr>
            <a:picLocks noChangeAspect="1" noChangeArrowheads="1"/>
          </p:cNvPicPr>
          <p:nvPr/>
        </p:nvPicPr>
        <p:blipFill>
          <a:blip r:embed="rId3" cstate="print">
            <a:extLst>
              <a:ext uri="{28A0092B-C50C-407E-A947-70E740481C1C}">
                <a14:useLocalDpi xmlns:a14="http://schemas.microsoft.com/office/drawing/2010/main" val="0"/>
              </a:ext>
            </a:extLst>
          </a:blip>
          <a:srcRect t="7217" b="19028"/>
          <a:stretch>
            <a:fillRect/>
          </a:stretch>
        </p:blipFill>
        <p:spPr bwMode="auto">
          <a:xfrm>
            <a:off x="5350229" y="2581274"/>
            <a:ext cx="2574571" cy="2656429"/>
          </a:xfrm>
          <a:prstGeom prst="rect">
            <a:avLst/>
          </a:prstGeom>
          <a:noFill/>
          <a:ln w="31750"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Box 2"/>
          <p:cNvSpPr txBox="1"/>
          <p:nvPr/>
        </p:nvSpPr>
        <p:spPr>
          <a:xfrm>
            <a:off x="381000" y="5486400"/>
            <a:ext cx="4038600" cy="369332"/>
          </a:xfrm>
          <a:prstGeom prst="rect">
            <a:avLst/>
          </a:prstGeom>
          <a:noFill/>
        </p:spPr>
        <p:txBody>
          <a:bodyPr wrap="square" rtlCol="0">
            <a:spAutoFit/>
          </a:bodyPr>
          <a:lstStyle/>
          <a:p>
            <a:r>
              <a:rPr lang="en-US" dirty="0" smtClean="0"/>
              <a:t>President, Australian Olive Association</a:t>
            </a:r>
            <a:endParaRPr lang="en-US" dirty="0"/>
          </a:p>
        </p:txBody>
      </p:sp>
      <p:sp>
        <p:nvSpPr>
          <p:cNvPr id="8" name="TextBox 7"/>
          <p:cNvSpPr txBox="1"/>
          <p:nvPr/>
        </p:nvSpPr>
        <p:spPr>
          <a:xfrm>
            <a:off x="4648200" y="5486400"/>
            <a:ext cx="4038600" cy="369332"/>
          </a:xfrm>
          <a:prstGeom prst="rect">
            <a:avLst/>
          </a:prstGeom>
          <a:noFill/>
        </p:spPr>
        <p:txBody>
          <a:bodyPr wrap="square" rtlCol="0">
            <a:spAutoFit/>
          </a:bodyPr>
          <a:lstStyle/>
          <a:p>
            <a:pPr algn="ctr"/>
            <a:r>
              <a:rPr lang="en-US" dirty="0" smtClean="0"/>
              <a:t>Partner, Georgia Olive Farms</a:t>
            </a:r>
            <a:endParaRPr lang="en-US" dirty="0"/>
          </a:p>
        </p:txBody>
      </p:sp>
    </p:spTree>
    <p:extLst>
      <p:ext uri="{BB962C8B-B14F-4D97-AF65-F5344CB8AC3E}">
        <p14:creationId xmlns:p14="http://schemas.microsoft.com/office/powerpoint/2010/main" val="1538267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Washington Team</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57400"/>
            <a:ext cx="5486400" cy="3657600"/>
          </a:xfrm>
          <a:prstGeom prst="rect">
            <a:avLst/>
          </a:prstGeom>
          <a:ln w="38100">
            <a:solidFill>
              <a:schemeClr val="tx1"/>
            </a:solidFill>
          </a:ln>
        </p:spPr>
      </p:pic>
    </p:spTree>
    <p:extLst>
      <p:ext uri="{BB962C8B-B14F-4D97-AF65-F5344CB8AC3E}">
        <p14:creationId xmlns:p14="http://schemas.microsoft.com/office/powerpoint/2010/main" val="2576109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Featured Chef</a:t>
            </a:r>
            <a:endParaRPr lang="en-US" sz="6600" dirty="0"/>
          </a:p>
        </p:txBody>
      </p:sp>
      <p:sp>
        <p:nvSpPr>
          <p:cNvPr id="3" name="TextBox 2"/>
          <p:cNvSpPr txBox="1"/>
          <p:nvPr/>
        </p:nvSpPr>
        <p:spPr>
          <a:xfrm>
            <a:off x="1143000" y="1375291"/>
            <a:ext cx="6705600" cy="769441"/>
          </a:xfrm>
          <a:prstGeom prst="rect">
            <a:avLst/>
          </a:prstGeom>
          <a:noFill/>
        </p:spPr>
        <p:txBody>
          <a:bodyPr wrap="square" rtlCol="0">
            <a:spAutoFit/>
          </a:bodyPr>
          <a:lstStyle/>
          <a:p>
            <a:pPr algn="ctr"/>
            <a:r>
              <a:rPr lang="en-US" sz="4400" dirty="0" smtClean="0"/>
              <a:t>Chef Dave Snyder</a:t>
            </a:r>
            <a:endParaRPr lang="en-US" sz="4400" dirty="0"/>
          </a:p>
        </p:txBody>
      </p:sp>
      <p:sp>
        <p:nvSpPr>
          <p:cNvPr id="4" name="TextBox 3"/>
          <p:cNvSpPr txBox="1"/>
          <p:nvPr/>
        </p:nvSpPr>
        <p:spPr>
          <a:xfrm>
            <a:off x="4800600" y="3124200"/>
            <a:ext cx="3962400" cy="1200329"/>
          </a:xfrm>
          <a:prstGeom prst="rect">
            <a:avLst/>
          </a:prstGeom>
          <a:noFill/>
        </p:spPr>
        <p:txBody>
          <a:bodyPr wrap="square" rtlCol="0">
            <a:spAutoFit/>
          </a:bodyPr>
          <a:lstStyle/>
          <a:p>
            <a:r>
              <a:rPr lang="en-US" sz="2400" dirty="0" smtClean="0"/>
              <a:t>Owner/Executive Chef</a:t>
            </a:r>
          </a:p>
          <a:p>
            <a:r>
              <a:rPr lang="en-US" sz="2400" dirty="0" smtClean="0"/>
              <a:t>Halyard Restaurant Group</a:t>
            </a:r>
          </a:p>
          <a:p>
            <a:r>
              <a:rPr lang="en-US" sz="2400" dirty="0" smtClean="0"/>
              <a:t>St. Simons Island, Georgia</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209800"/>
            <a:ext cx="3291840" cy="4114800"/>
          </a:xfrm>
          <a:prstGeom prst="rect">
            <a:avLst/>
          </a:prstGeom>
          <a:ln w="31750">
            <a:solidFill>
              <a:schemeClr val="tx1"/>
            </a:solidFill>
          </a:ln>
        </p:spPr>
      </p:pic>
    </p:spTree>
    <p:extLst>
      <p:ext uri="{BB962C8B-B14F-4D97-AF65-F5344CB8AC3E}">
        <p14:creationId xmlns:p14="http://schemas.microsoft.com/office/powerpoint/2010/main" val="2917105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Presentation</a:t>
            </a:r>
            <a:endParaRPr lang="en-US" sz="6600" dirty="0"/>
          </a:p>
        </p:txBody>
      </p:sp>
      <p:sp>
        <p:nvSpPr>
          <p:cNvPr id="3" name="TextBox 2"/>
          <p:cNvSpPr txBox="1"/>
          <p:nvPr/>
        </p:nvSpPr>
        <p:spPr>
          <a:xfrm>
            <a:off x="685800" y="1752600"/>
            <a:ext cx="7772400" cy="4401205"/>
          </a:xfrm>
          <a:prstGeom prst="rect">
            <a:avLst/>
          </a:prstGeom>
          <a:noFill/>
        </p:spPr>
        <p:txBody>
          <a:bodyPr wrap="square" rtlCol="0">
            <a:spAutoFit/>
          </a:bodyPr>
          <a:lstStyle/>
          <a:p>
            <a:r>
              <a:rPr lang="en-US" sz="4000" dirty="0" smtClean="0"/>
              <a:t>In Recognition and Appreciation for his generous contributions and support of the olive industry in the Southeastern United States.</a:t>
            </a:r>
          </a:p>
          <a:p>
            <a:endParaRPr lang="en-US" sz="4000" dirty="0"/>
          </a:p>
          <a:p>
            <a:r>
              <a:rPr lang="en-US" sz="4000" dirty="0" smtClean="0"/>
              <a:t>His Mentorship and Dedication has truly blessed us all.</a:t>
            </a:r>
            <a:endParaRPr lang="en-US" sz="4000" dirty="0"/>
          </a:p>
        </p:txBody>
      </p:sp>
    </p:spTree>
    <p:extLst>
      <p:ext uri="{BB962C8B-B14F-4D97-AF65-F5344CB8AC3E}">
        <p14:creationId xmlns:p14="http://schemas.microsoft.com/office/powerpoint/2010/main" val="3833858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t>In Closing</a:t>
            </a:r>
            <a:endParaRPr lang="en-US" sz="6600" dirty="0"/>
          </a:p>
        </p:txBody>
      </p:sp>
      <p:sp>
        <p:nvSpPr>
          <p:cNvPr id="4" name="TextBox 3"/>
          <p:cNvSpPr txBox="1"/>
          <p:nvPr/>
        </p:nvSpPr>
        <p:spPr>
          <a:xfrm>
            <a:off x="457200" y="1551325"/>
            <a:ext cx="8229600" cy="4832092"/>
          </a:xfrm>
          <a:prstGeom prst="rect">
            <a:avLst/>
          </a:prstGeom>
          <a:noFill/>
        </p:spPr>
        <p:txBody>
          <a:bodyPr wrap="square" rtlCol="0">
            <a:spAutoFit/>
          </a:bodyPr>
          <a:lstStyle/>
          <a:p>
            <a:pPr algn="ctr"/>
            <a:r>
              <a:rPr lang="en-US" sz="4400" dirty="0" smtClean="0"/>
              <a:t>Door Prize Drawing</a:t>
            </a:r>
          </a:p>
          <a:p>
            <a:pPr algn="ctr"/>
            <a:endParaRPr lang="en-US" sz="4400" dirty="0" smtClean="0"/>
          </a:p>
          <a:p>
            <a:pPr algn="ctr"/>
            <a:r>
              <a:rPr lang="en-US" sz="4400" dirty="0" smtClean="0"/>
              <a:t>Lunch</a:t>
            </a:r>
          </a:p>
          <a:p>
            <a:pPr algn="ctr"/>
            <a:endParaRPr lang="en-US" sz="4400" dirty="0" smtClean="0"/>
          </a:p>
          <a:p>
            <a:pPr algn="ctr"/>
            <a:r>
              <a:rPr lang="en-US" sz="4400" dirty="0" smtClean="0"/>
              <a:t>Short Growers Member Meeting</a:t>
            </a:r>
          </a:p>
          <a:p>
            <a:pPr algn="ctr"/>
            <a:endParaRPr lang="en-US" sz="4400" dirty="0"/>
          </a:p>
          <a:p>
            <a:pPr algn="ctr"/>
            <a:r>
              <a:rPr lang="en-US" sz="4400" dirty="0" smtClean="0"/>
              <a:t>Farm Tour and Store Visit</a:t>
            </a:r>
            <a:endParaRPr lang="en-US" sz="4400" dirty="0"/>
          </a:p>
        </p:txBody>
      </p:sp>
    </p:spTree>
    <p:extLst>
      <p:ext uri="{BB962C8B-B14F-4D97-AF65-F5344CB8AC3E}">
        <p14:creationId xmlns:p14="http://schemas.microsoft.com/office/powerpoint/2010/main" val="161438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Don Mueller</a:t>
            </a:r>
          </a:p>
          <a:p>
            <a:r>
              <a:rPr lang="en-US" dirty="0" smtClean="0"/>
              <a:t>Green Gate Olive Grove</a:t>
            </a:r>
          </a:p>
          <a:p>
            <a:r>
              <a:rPr lang="en-US" dirty="0" smtClean="0"/>
              <a:t>Panama City, FL</a:t>
            </a:r>
            <a:endParaRPr lang="en-US" dirty="0"/>
          </a:p>
        </p:txBody>
      </p:sp>
      <p:sp>
        <p:nvSpPr>
          <p:cNvPr id="2" name="Title 1"/>
          <p:cNvSpPr>
            <a:spLocks noGrp="1"/>
          </p:cNvSpPr>
          <p:nvPr>
            <p:ph type="ctrTitle"/>
          </p:nvPr>
        </p:nvSpPr>
        <p:spPr/>
        <p:txBody>
          <a:bodyPr/>
          <a:lstStyle/>
          <a:p>
            <a:r>
              <a:rPr lang="en-US" dirty="0" smtClean="0"/>
              <a:t>Traditional Orchard Planting and Southeast Olive Production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 GreenGate Olive.JPG"/>
          <p:cNvPicPr>
            <a:picLocks noGrp="1" noChangeAspect="1"/>
          </p:cNvPicPr>
          <p:nvPr>
            <p:ph idx="1"/>
          </p:nvPr>
        </p:nvPicPr>
        <p:blipFill>
          <a:blip r:embed="rId2" cstate="print"/>
          <a:stretch>
            <a:fillRect/>
          </a:stretch>
        </p:blipFill>
        <p:spPr>
          <a:xfrm>
            <a:off x="1066800" y="838200"/>
            <a:ext cx="7086600" cy="5303877"/>
          </a:xfrm>
          <a:ln w="381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a.jpg"/>
          <p:cNvPicPr>
            <a:picLocks noGrp="1" noChangeAspect="1"/>
          </p:cNvPicPr>
          <p:nvPr>
            <p:ph idx="1"/>
          </p:nvPr>
        </p:nvPicPr>
        <p:blipFill>
          <a:blip r:embed="rId2" cstate="print"/>
          <a:stretch>
            <a:fillRect/>
          </a:stretch>
        </p:blipFill>
        <p:spPr>
          <a:xfrm>
            <a:off x="1014664" y="838200"/>
            <a:ext cx="7086127" cy="5303520"/>
          </a:xfrm>
          <a:ln w="381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stretch>
            <a:fillRect/>
          </a:stretch>
        </p:blipFill>
        <p:spPr>
          <a:xfrm>
            <a:off x="1090864" y="914400"/>
            <a:ext cx="6963952" cy="5212080"/>
          </a:xfrm>
          <a:ln w="3810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pg"/>
          <p:cNvPicPr>
            <a:picLocks noGrp="1" noChangeAspect="1"/>
          </p:cNvPicPr>
          <p:nvPr>
            <p:ph idx="1"/>
          </p:nvPr>
        </p:nvPicPr>
        <p:blipFill>
          <a:blip r:embed="rId2" cstate="print"/>
          <a:stretch>
            <a:fillRect/>
          </a:stretch>
        </p:blipFill>
        <p:spPr>
          <a:xfrm>
            <a:off x="1030704" y="826168"/>
            <a:ext cx="7071360" cy="5303520"/>
          </a:xfrm>
          <a:ln w="38100">
            <a:solidFill>
              <a:schemeClr val="tx1"/>
            </a:solid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464</TotalTime>
  <Words>1743</Words>
  <Application>Microsoft Office PowerPoint</Application>
  <PresentationFormat>On-screen Show (4:3)</PresentationFormat>
  <Paragraphs>276</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Paper</vt:lpstr>
      <vt:lpstr>Document</vt:lpstr>
      <vt:lpstr>Welcome</vt:lpstr>
      <vt:lpstr>Update</vt:lpstr>
      <vt:lpstr>Resource Panel </vt:lpstr>
      <vt:lpstr>Grower Panel</vt:lpstr>
      <vt:lpstr>Traditional Orchard Planting and Southeast Olive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Networking Break  and  Exhibits</vt:lpstr>
      <vt:lpstr>Keynote Speaker</vt:lpstr>
      <vt:lpstr>The Future of the Domestic Olive Oil Industry</vt:lpstr>
      <vt:lpstr>U.S. OLIVE OIL INDUSTRY</vt:lpstr>
      <vt:lpstr>MARKET OUTLOOK</vt:lpstr>
      <vt:lpstr>ISSUES</vt:lpstr>
      <vt:lpstr>THREE MAIN ISSUES</vt:lpstr>
      <vt:lpstr>WITHIN THE THREE ARE MORE</vt:lpstr>
      <vt:lpstr>Federal Marketing Order</vt:lpstr>
      <vt:lpstr>OTHERS VERY ORGANIZED</vt:lpstr>
      <vt:lpstr>INDUSTRY DECISIONS</vt:lpstr>
      <vt:lpstr>AOOPA  </vt:lpstr>
      <vt:lpstr>ACCOMPLISHMENTS</vt:lpstr>
      <vt:lpstr>SIGNIFICANT CHANGES BEGINNING</vt:lpstr>
      <vt:lpstr>THE LATEST HEADLINES</vt:lpstr>
      <vt:lpstr>MORE HEADLINES </vt:lpstr>
      <vt:lpstr>THE “MO” FACTOR</vt:lpstr>
      <vt:lpstr>GOOD NEWS</vt:lpstr>
      <vt:lpstr>2013 GOALS</vt:lpstr>
      <vt:lpstr>NEED YOUR HELP</vt:lpstr>
      <vt:lpstr>PowerPoint Presentation</vt:lpstr>
      <vt:lpstr>Legislative Update </vt:lpstr>
      <vt:lpstr>Washington Team</vt:lpstr>
      <vt:lpstr>Featured Chef</vt:lpstr>
      <vt:lpstr>Presentation</vt:lpstr>
      <vt:lpstr>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Orchard Planting and Southeast Olive Production</dc:title>
  <dc:creator>bbland</dc:creator>
  <cp:lastModifiedBy>Vicki Hughes</cp:lastModifiedBy>
  <cp:revision>21</cp:revision>
  <dcterms:created xsi:type="dcterms:W3CDTF">2012-05-15T14:13:15Z</dcterms:created>
  <dcterms:modified xsi:type="dcterms:W3CDTF">2013-05-10T07:55:31Z</dcterms:modified>
</cp:coreProperties>
</file>